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Catamaran"/>
      <p:regular r:id="rId23"/>
      <p:bold r:id="rId24"/>
    </p:embeddedFont>
    <p:embeddedFont>
      <p:font typeface="Anton"/>
      <p:regular r:id="rId25"/>
    </p:embeddedFont>
    <p:embeddedFont>
      <p:font typeface="Sacramento"/>
      <p:regular r:id="rId26"/>
    </p:embeddedFont>
    <p:embeddedFont>
      <p:font typeface="Pacifico"/>
      <p:regular r:id="rId27"/>
    </p:embeddedFont>
    <p:embeddedFont>
      <p:font typeface="Catamaran Medium"/>
      <p:regular r:id="rId28"/>
      <p:bold r:id="rId29"/>
    </p:embeddedFont>
    <p:embeddedFont>
      <p:font typeface="Satisfy"/>
      <p:regular r:id="rId30"/>
    </p:embeddedFont>
    <p:embeddedFont>
      <p:font typeface="Luckiest Guy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tamaran-bold.fntdata"/><Relationship Id="rId23" Type="http://schemas.openxmlformats.org/officeDocument/2006/relationships/font" Target="fonts/Catamara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acramento-regular.fntdata"/><Relationship Id="rId25" Type="http://schemas.openxmlformats.org/officeDocument/2006/relationships/font" Target="fonts/Anton-regular.fntdata"/><Relationship Id="rId28" Type="http://schemas.openxmlformats.org/officeDocument/2006/relationships/font" Target="fonts/CatamaranMedium-regular.fntdata"/><Relationship Id="rId27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tamaran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uckiestGuy-regular.fntdata"/><Relationship Id="rId30" Type="http://schemas.openxmlformats.org/officeDocument/2006/relationships/font" Target="fonts/Satisfy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d0078a1a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d0078a1a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Coping Method: Problem-Focused Coping</a:t>
            </a:r>
            <a:endParaRPr b="1" sz="1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❖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Seeking support from others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and seeking help who are there for him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“Sometimes you really just need someone to pull you through any difficult times and it can be anybody.”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❖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 and Seeking information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plans to become a better person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from other people’s mistakes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“when you listen to other people’s story… how they overcome challenges. These are some very useful avenue... and when you get hit, you know how to deal with it. ”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d690a5828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d690a5828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Coping Method: Problem-Focused Coping</a:t>
            </a:r>
            <a:endParaRPr b="1" sz="1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❖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Seeking support from others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Talking and seeking help who are there for him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“Sometimes you really just need someone to pull you through any difficult times and it can be anybody.”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❖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 and Seeking information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plans to become a better person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from other people’s mistakes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➢"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“when you listen to other people’s story… how they overcome challenges. These are some very useful avenue... and when you get hit, you know how to deal with it. ”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d0078a1a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d0078a1a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“my dream is to live a life, live my life properly, make sure that I do not have any regret in life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“right now I have the opportunity on life to be grateful to people and life around me”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“Whereby, people around me are eventually appreciated, and people around me can feel that I’m grateful for having them around”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-&gt; values based goal ( Gratitude)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- Values are beliefs or philosophies that are varied and meaningful to individuals, and that help to determine their decisions and guide their lives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-  Basing our goals on our values in life will: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1)Connect us to a sense of greater purpose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2)Help us differentiate the important from the unimportant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3)Sustain our motivation and energy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4)Provide an intrinsic reference for what is beneficial and desirable to us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00" u="sng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Value-Based goals (Gratitude)</a:t>
            </a:r>
            <a:endParaRPr b="1" sz="1000" u="sng"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413533"/>
              </a:buClr>
              <a:buSzPts val="1000"/>
              <a:buFont typeface="Catamaran"/>
              <a:buChar char="❖"/>
            </a:pPr>
            <a:r>
              <a:rPr lang="en-GB" sz="1000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Short term goal </a:t>
            </a:r>
            <a:endParaRPr sz="1000"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413533"/>
              </a:buClr>
              <a:buSzPts val="1000"/>
              <a:buFont typeface="Catamaran"/>
              <a:buChar char="➢"/>
            </a:pPr>
            <a:r>
              <a:rPr lang="en-GB" sz="1000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Be grateful to people around him </a:t>
            </a:r>
            <a:endParaRPr sz="1000"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413533"/>
              </a:buClr>
              <a:buSzPts val="1000"/>
              <a:buFont typeface="Catamaran"/>
              <a:buChar char="➢"/>
            </a:pPr>
            <a:r>
              <a:rPr lang="en-GB" sz="1000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Be happy every single second</a:t>
            </a:r>
            <a:endParaRPr sz="1000"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413533"/>
              </a:buClr>
              <a:buSzPts val="1000"/>
              <a:buFont typeface="Catamaran"/>
              <a:buChar char="❖"/>
            </a:pPr>
            <a:r>
              <a:rPr lang="en-GB" sz="1000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Long term goal</a:t>
            </a:r>
            <a:endParaRPr sz="1000"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413533"/>
              </a:buClr>
              <a:buSzPts val="1000"/>
              <a:buFont typeface="Catamaran"/>
              <a:buChar char="➢"/>
            </a:pPr>
            <a:r>
              <a:rPr lang="en-GB" sz="1000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Living a life properly with no regrets 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b72ec923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cb72ec923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When coping with stress, internal factors like mental strength to motivate oneself are essential, but so are external factors, like getting help and guidance from the people around us. </a:t>
            </a:r>
            <a:r>
              <a:rPr lang="en-GB" u="sng">
                <a:solidFill>
                  <a:schemeClr val="dk1"/>
                </a:solidFill>
              </a:rPr>
              <a:t>It is always best to</a:t>
            </a:r>
            <a:r>
              <a:rPr lang="en-GB">
                <a:solidFill>
                  <a:schemeClr val="dk1"/>
                </a:solidFill>
              </a:rPr>
              <a:t> think about the people around you before taking </a:t>
            </a:r>
            <a:r>
              <a:rPr lang="en-GB" u="sng">
                <a:solidFill>
                  <a:schemeClr val="dk1"/>
                </a:solidFill>
              </a:rPr>
              <a:t>any</a:t>
            </a:r>
            <a:r>
              <a:rPr lang="en-GB">
                <a:solidFill>
                  <a:schemeClr val="dk1"/>
                </a:solidFill>
              </a:rPr>
              <a:t> action, </a:t>
            </a:r>
            <a:r>
              <a:rPr lang="en-GB" u="sng">
                <a:solidFill>
                  <a:schemeClr val="dk1"/>
                </a:solidFill>
              </a:rPr>
              <a:t>be it right or wrong. I</a:t>
            </a:r>
            <a:r>
              <a:rPr lang="en-GB">
                <a:solidFill>
                  <a:schemeClr val="dk1"/>
                </a:solidFill>
              </a:rPr>
              <a:t>t can help you understand that all the “success” may not be as important as you </a:t>
            </a:r>
            <a:r>
              <a:rPr lang="en-GB" u="sng">
                <a:solidFill>
                  <a:schemeClr val="dk1"/>
                </a:solidFill>
              </a:rPr>
              <a:t>think it is</a:t>
            </a:r>
            <a:r>
              <a:rPr lang="en-GB">
                <a:solidFill>
                  <a:schemeClr val="dk1"/>
                </a:solidFill>
              </a:rPr>
              <a:t>,</a:t>
            </a:r>
            <a:r>
              <a:rPr lang="en-GB" u="sng">
                <a:solidFill>
                  <a:schemeClr val="dk1"/>
                </a:solidFill>
              </a:rPr>
              <a:t> and that stress is part and parcel of life. The ability to strike a balance between life and stress is perhaps, the best for all of us.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b72ec923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b72ec923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d690a5828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d690a5828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🤫 shushing face emoji. Emoji Encyclopedia. (2020, August 22). Retrieved November 3, 2021, from https://emojis.wiki/shushing-face/.  (slide 6)</a:t>
            </a:r>
            <a:endParaRPr sz="14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Ho, L. (2020, December 1). The secret to success is failure. Lifehack. Retrieved November 3, 2021, from https://www.lifehack.org/844212/secret-to-success-is-failure. (slide 7)</a:t>
            </a:r>
            <a:endParaRPr sz="14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d690a5828_5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d690a5828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08957b6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08957b6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d0078a1af_3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d0078a1af_3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d0078a1a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d0078a1a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d690a5828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d690a5828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accent4"/>
                </a:highlight>
              </a:rPr>
              <a:t>“parents are also in the mourning stage, nobody wants to talked about it”</a:t>
            </a:r>
            <a:r>
              <a:rPr lang="en-GB"/>
              <a:t> -&gt;</a:t>
            </a:r>
            <a:r>
              <a:rPr lang="en-GB">
                <a:highlight>
                  <a:schemeClr val="accent4"/>
                </a:highlight>
              </a:rPr>
              <a:t> consider everyone’s state of mind</a:t>
            </a:r>
            <a:r>
              <a:rPr lang="en-GB"/>
              <a:t> , If you or the person is tired, under a lot of stress or emotionally charged at the moment, it may be wise to wait for a better time  </a:t>
            </a:r>
            <a:r>
              <a:rPr lang="en-GB">
                <a:highlight>
                  <a:schemeClr val="accent4"/>
                </a:highlight>
              </a:rPr>
              <a:t>(resolving conflicts??)</a:t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d0078a1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d0078a1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accent4"/>
                </a:highlight>
              </a:rPr>
              <a:t>“</a:t>
            </a:r>
            <a:r>
              <a:rPr lang="en-GB">
                <a:highlight>
                  <a:schemeClr val="accent4"/>
                </a:highlight>
              </a:rPr>
              <a:t>parents are also in the mourning stage, nobody wants to talked about it”</a:t>
            </a:r>
            <a:r>
              <a:rPr lang="en-GB"/>
              <a:t> -&gt;</a:t>
            </a:r>
            <a:r>
              <a:rPr lang="en-GB">
                <a:highlight>
                  <a:schemeClr val="accent4"/>
                </a:highlight>
              </a:rPr>
              <a:t> consider everyone’s state of mind</a:t>
            </a:r>
            <a:r>
              <a:rPr lang="en-GB"/>
              <a:t> , If you or the person is tired, under a lot of stress or emotionally charged at the moment, it may be wise to wait for a better time  </a:t>
            </a:r>
            <a:r>
              <a:rPr lang="en-GB">
                <a:highlight>
                  <a:schemeClr val="accent4"/>
                </a:highlight>
              </a:rPr>
              <a:t>(resolving conflicts??)</a:t>
            </a:r>
            <a:endParaRPr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  <a:p>
            <a:pPr indent="-101600" lvl="0" marL="230399" rtl="0" algn="just">
              <a:spcBef>
                <a:spcPts val="0"/>
              </a:spcBef>
              <a:spcAft>
                <a:spcPts val="0"/>
              </a:spcAft>
              <a:buClr>
                <a:srgbClr val="413533"/>
              </a:buClr>
              <a:buSzPts val="1600"/>
              <a:buFont typeface="Catamaran"/>
              <a:buChar char="●"/>
            </a:pPr>
            <a:r>
              <a:rPr lang="en-GB" sz="1600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Focus on the message and acknowledge the feelings</a:t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d0078a1a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d0078a1a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“I just kept quiet and hope that things will just go away, it’s a matter of fact that sooner or later, things will go away”</a:t>
            </a:r>
            <a:endParaRPr>
              <a:solidFill>
                <a:schemeClr val="dk1"/>
              </a:solidFill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lang="en-GB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learnt optimism ( explanatory styles)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permanence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extent to which the events themselves are permanent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event is only a temporary phase in our life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pervasiveness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extent to the causes of the events are global or specific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optimistic mindset : perceiving causes of bad events to be specific and temporary , and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perceiving causes of good events to be global and permanent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personalisation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extent to the causes are internal to the self or external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Optimistic mindset: viewing bad events as a result of external factors, and viewing good events as a result of self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“he is already gone, he is no longer the naval officer that others can looked up to, and since I’m already in the job, maybe I can replace him and be the proud naval officer in the family” </a:t>
            </a:r>
            <a:endParaRPr>
              <a:solidFill>
                <a:schemeClr val="dk1"/>
              </a:solidFill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-&gt;1)</a:t>
            </a:r>
            <a:r>
              <a:rPr lang="en-GB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 Autonomous extrinsic motivation - </a:t>
            </a:r>
            <a:endParaRPr>
              <a:solidFill>
                <a:schemeClr val="dk1"/>
              </a:solidFill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Behaviours driven by one’s recognition that the value of the activity is worthwhile but not inherently enjoyable or pleasing.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-&gt; 2) finishing what he start  , staying 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committed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to his goals, working hard despite setback or he feel like quitting, staying the course for the long haul  (</a:t>
            </a:r>
            <a:r>
              <a:rPr lang="en-GB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grit for excellence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d690a582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d690a582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“I just kept quiet and hope that things will just go away, it’s a matter of fact that sooner or later, things will go away”</a:t>
            </a:r>
            <a:endParaRPr>
              <a:solidFill>
                <a:schemeClr val="dk1"/>
              </a:solidFill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</a:t>
            </a:r>
            <a:r>
              <a:rPr lang="en-GB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learnt optimism ( explanatory styles)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permanence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extent to which the events themselves are permanent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event is only a temporary phase in our life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pervasiveness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extent to the causes of the events are global or specific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optimistic mindset : perceiving causes of bad events to be specific and temporary , and perceiving causes of good events to be global and permanent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personalisation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extent to the causes are internal to the self or external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Optimistic mindset: viewing bad events as a result of external factors, and viewing good events as a result of self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“he is already gone, he is no longer the naval officer that others can looked up to, and since I’m already in the job, maybe I can replace him and be the proud naval officer in the family” </a:t>
            </a:r>
            <a:endParaRPr>
              <a:solidFill>
                <a:schemeClr val="dk1"/>
              </a:solidFill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-&gt;1)</a:t>
            </a:r>
            <a:r>
              <a:rPr lang="en-GB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 Autonomous extrinsic motivation - </a:t>
            </a:r>
            <a:endParaRPr>
              <a:solidFill>
                <a:schemeClr val="dk1"/>
              </a:solidFill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Behaviours driven by one’s recognition that the value of the activity is worthwhile but not inherently enjoyable or pleasing.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-&gt; 2) finishing what he start  , staying committed to his goals, working hard despite setback or he feel like quitting, staying the course for the long haul  (</a:t>
            </a:r>
            <a:r>
              <a:rPr lang="en-GB">
                <a:solidFill>
                  <a:schemeClr val="dk1"/>
                </a:solidFill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grit for excellence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d0078a1a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d0078a1a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Quote from the interview: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am very determined in life, to succeed”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“because of this life lesson, it gave me a broader view of life, that actually life is very fragile, and it make me question whether your own success, is it more important than your family ties.”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“now I am more… I place more value in terms of my family. 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d690a5828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d690a5828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Quote from the interview: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am very determined in life, to succeed”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“because of this life lesson, it gave me a broader view of life, that actually life is very fragile, and it make me question whether your own success, is it more important than your family ties.”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“now I am more… I place more value in terms of my family. 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11" Type="http://schemas.openxmlformats.org/officeDocument/2006/relationships/image" Target="../media/image3.png"/><Relationship Id="rId10" Type="http://schemas.openxmlformats.org/officeDocument/2006/relationships/image" Target="../media/image28.png"/><Relationship Id="rId9" Type="http://schemas.openxmlformats.org/officeDocument/2006/relationships/image" Target="../media/image18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rot="-728">
            <a:off x="1738950" y="1407632"/>
            <a:ext cx="5666100" cy="17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rot="232">
            <a:off x="2352145" y="3148973"/>
            <a:ext cx="44397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2173200" y="1656225"/>
            <a:ext cx="5102400" cy="12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1909050" y="3107788"/>
            <a:ext cx="5630700" cy="3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3">
            <a:alphaModFix/>
          </a:blip>
          <a:srcRect b="5983" l="12052" r="72115" t="15486"/>
          <a:stretch/>
        </p:blipFill>
        <p:spPr>
          <a:xfrm flipH="1">
            <a:off x="812277" y="205452"/>
            <a:ext cx="794748" cy="40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4">
            <a:alphaModFix/>
          </a:blip>
          <a:srcRect b="0" l="45649" r="0" t="0"/>
          <a:stretch/>
        </p:blipFill>
        <p:spPr>
          <a:xfrm rot="1261761">
            <a:off x="1022225" y="220551"/>
            <a:ext cx="1100903" cy="207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76526">
            <a:off x="7791735" y="3761989"/>
            <a:ext cx="1140730" cy="11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26313" y="3205588"/>
            <a:ext cx="1461298" cy="15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6">
            <a:alphaModFix/>
          </a:blip>
          <a:srcRect b="58861" l="-4350" r="4349" t="17063"/>
          <a:stretch/>
        </p:blipFill>
        <p:spPr>
          <a:xfrm rot="-5400000">
            <a:off x="6428598" y="1074226"/>
            <a:ext cx="3684675" cy="91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7">
            <a:alphaModFix/>
          </a:blip>
          <a:srcRect b="0" l="49344" r="0" t="0"/>
          <a:stretch/>
        </p:blipFill>
        <p:spPr>
          <a:xfrm rot="-10799983">
            <a:off x="7723075" y="1339929"/>
            <a:ext cx="1003175" cy="203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8">
            <a:alphaModFix/>
          </a:blip>
          <a:srcRect b="0" l="36547" r="25855" t="0"/>
          <a:stretch/>
        </p:blipFill>
        <p:spPr>
          <a:xfrm rot="5117631">
            <a:off x="1910249" y="3545450"/>
            <a:ext cx="658375" cy="179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8">
            <a:alphaModFix/>
          </a:blip>
          <a:srcRect b="0" l="36547" r="25855" t="0"/>
          <a:stretch/>
        </p:blipFill>
        <p:spPr>
          <a:xfrm rot="-5568152">
            <a:off x="6866223" y="-175148"/>
            <a:ext cx="658375" cy="17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hasCustomPrompt="1" type="title"/>
          </p:nvPr>
        </p:nvSpPr>
        <p:spPr>
          <a:xfrm flipH="1">
            <a:off x="1191850" y="1724600"/>
            <a:ext cx="862200" cy="9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2003463" y="2102325"/>
            <a:ext cx="2244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2" type="subTitle"/>
          </p:nvPr>
        </p:nvSpPr>
        <p:spPr>
          <a:xfrm>
            <a:off x="2003475" y="1562025"/>
            <a:ext cx="2244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3" type="title"/>
          </p:nvPr>
        </p:nvSpPr>
        <p:spPr>
          <a:xfrm flipH="1">
            <a:off x="1191850" y="3286225"/>
            <a:ext cx="862200" cy="9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4" type="subTitle"/>
          </p:nvPr>
        </p:nvSpPr>
        <p:spPr>
          <a:xfrm>
            <a:off x="2003463" y="3752200"/>
            <a:ext cx="2244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5" type="subTitle"/>
          </p:nvPr>
        </p:nvSpPr>
        <p:spPr>
          <a:xfrm>
            <a:off x="2003475" y="3211996"/>
            <a:ext cx="2244300" cy="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6" type="title"/>
          </p:nvPr>
        </p:nvSpPr>
        <p:spPr>
          <a:xfrm flipH="1">
            <a:off x="4693250" y="1648400"/>
            <a:ext cx="862200" cy="9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7" type="subTitle"/>
          </p:nvPr>
        </p:nvSpPr>
        <p:spPr>
          <a:xfrm>
            <a:off x="5631650" y="2102325"/>
            <a:ext cx="2244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8" type="title"/>
          </p:nvPr>
        </p:nvSpPr>
        <p:spPr>
          <a:xfrm flipH="1">
            <a:off x="4693250" y="3286225"/>
            <a:ext cx="862200" cy="9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9" type="subTitle"/>
          </p:nvPr>
        </p:nvSpPr>
        <p:spPr>
          <a:xfrm>
            <a:off x="5631650" y="3750550"/>
            <a:ext cx="2244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3" type="subTitle"/>
          </p:nvPr>
        </p:nvSpPr>
        <p:spPr>
          <a:xfrm>
            <a:off x="5631645" y="3209010"/>
            <a:ext cx="2244300" cy="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4" type="subTitle"/>
          </p:nvPr>
        </p:nvSpPr>
        <p:spPr>
          <a:xfrm>
            <a:off x="5631645" y="1562025"/>
            <a:ext cx="2244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5"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b="14559" l="27871" r="27604" t="0"/>
          <a:stretch/>
        </p:blipFill>
        <p:spPr>
          <a:xfrm rot="1187589">
            <a:off x="879174" y="223701"/>
            <a:ext cx="646956" cy="127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 b="0" l="14729" r="35576" t="0"/>
          <a:stretch/>
        </p:blipFill>
        <p:spPr>
          <a:xfrm flipH="1" rot="1732131">
            <a:off x="8149699" y="3587402"/>
            <a:ext cx="616993" cy="127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98958" y="2778250"/>
            <a:ext cx="2097134" cy="215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174" y="369926"/>
            <a:ext cx="1427100" cy="146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2726400" y="3068675"/>
            <a:ext cx="4148400" cy="5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3" name="Google Shape;103;p14"/>
          <p:cNvSpPr txBox="1"/>
          <p:nvPr>
            <p:ph idx="1" type="subTitle"/>
          </p:nvPr>
        </p:nvSpPr>
        <p:spPr>
          <a:xfrm>
            <a:off x="1894650" y="1701613"/>
            <a:ext cx="5811900" cy="12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424" y="3143376"/>
            <a:ext cx="1848727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 b="66280" l="1368" r="15186" t="9459"/>
          <a:stretch/>
        </p:blipFill>
        <p:spPr>
          <a:xfrm rot="5400000">
            <a:off x="-122701" y="3207026"/>
            <a:ext cx="2578802" cy="7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477920" y="3424026"/>
            <a:ext cx="1459151" cy="14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946" y="3219659"/>
            <a:ext cx="1618449" cy="16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7">
            <a:alphaModFix/>
          </a:blip>
          <a:srcRect b="27008" l="-4042" r="13610" t="48224"/>
          <a:stretch/>
        </p:blipFill>
        <p:spPr>
          <a:xfrm>
            <a:off x="3988776" y="241450"/>
            <a:ext cx="4827526" cy="95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hasCustomPrompt="1" type="title"/>
          </p:nvPr>
        </p:nvSpPr>
        <p:spPr>
          <a:xfrm flipH="1">
            <a:off x="3006599" y="1895850"/>
            <a:ext cx="2025600" cy="13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5"/>
          <p:cNvSpPr txBox="1"/>
          <p:nvPr>
            <p:ph idx="2" type="title"/>
          </p:nvPr>
        </p:nvSpPr>
        <p:spPr>
          <a:xfrm>
            <a:off x="5117725" y="1895850"/>
            <a:ext cx="2740200" cy="6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>
            <a:off x="5117725" y="2571750"/>
            <a:ext cx="2740200" cy="6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2628" l="18314" r="50042" t="-2190"/>
          <a:stretch/>
        </p:blipFill>
        <p:spPr>
          <a:xfrm flipH="1">
            <a:off x="805340" y="174564"/>
            <a:ext cx="1275079" cy="411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6" y="312272"/>
            <a:ext cx="2025598" cy="207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76519">
            <a:off x="7729128" y="3647285"/>
            <a:ext cx="1235440" cy="12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95188" y="3041972"/>
            <a:ext cx="2025598" cy="2079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57912">
            <a:off x="787318" y="62190"/>
            <a:ext cx="1459152" cy="14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27008" l="-4042" r="13610" t="48224"/>
          <a:stretch/>
        </p:blipFill>
        <p:spPr>
          <a:xfrm>
            <a:off x="5833963" y="239575"/>
            <a:ext cx="2893237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68651" l="0" r="0" t="2630"/>
          <a:stretch/>
        </p:blipFill>
        <p:spPr>
          <a:xfrm rot="-5400000">
            <a:off x="-459886" y="1401562"/>
            <a:ext cx="3565474" cy="10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b="58860" l="-4347" r="24430" t="17064"/>
          <a:stretch/>
        </p:blipFill>
        <p:spPr>
          <a:xfrm flipH="1" rot="-5400000">
            <a:off x="7259476" y="3407974"/>
            <a:ext cx="2240624" cy="6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5">
            <a:alphaModFix/>
          </a:blip>
          <a:srcRect b="0" l="49344" r="0" t="0"/>
          <a:stretch/>
        </p:blipFill>
        <p:spPr>
          <a:xfrm flipH="1" rot="-22">
            <a:off x="7962910" y="2634128"/>
            <a:ext cx="763340" cy="154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6026">
            <a:off x="-117323" y="3179075"/>
            <a:ext cx="1570628" cy="161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2175" l="2334" r="-6112" t="52497"/>
          <a:stretch/>
        </p:blipFill>
        <p:spPr>
          <a:xfrm flipH="1" rot="-5400000">
            <a:off x="7057088" y="871088"/>
            <a:ext cx="2313477" cy="103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44479" l="5426" r="6630" t="30207"/>
          <a:stretch/>
        </p:blipFill>
        <p:spPr>
          <a:xfrm rot="5400000">
            <a:off x="108488" y="3571239"/>
            <a:ext cx="1965127" cy="58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76516">
            <a:off x="8037080" y="3899848"/>
            <a:ext cx="1026902" cy="105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6">
            <a:alphaModFix/>
          </a:blip>
          <a:srcRect b="0" l="32944" r="0" t="0"/>
          <a:stretch/>
        </p:blipFill>
        <p:spPr>
          <a:xfrm>
            <a:off x="120379" y="1692750"/>
            <a:ext cx="1318223" cy="20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7">
            <a:alphaModFix/>
          </a:blip>
          <a:srcRect b="0" l="22566" r="34695" t="0"/>
          <a:stretch/>
        </p:blipFill>
        <p:spPr>
          <a:xfrm rot="2853214">
            <a:off x="1005185" y="60751"/>
            <a:ext cx="486179" cy="116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3635250" y="3712011"/>
            <a:ext cx="2330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2" type="subTitle"/>
          </p:nvPr>
        </p:nvSpPr>
        <p:spPr>
          <a:xfrm>
            <a:off x="6175319" y="3712011"/>
            <a:ext cx="2330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3" type="subTitle"/>
          </p:nvPr>
        </p:nvSpPr>
        <p:spPr>
          <a:xfrm>
            <a:off x="6175319" y="3238306"/>
            <a:ext cx="2330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4" type="subTitle"/>
          </p:nvPr>
        </p:nvSpPr>
        <p:spPr>
          <a:xfrm>
            <a:off x="1095169" y="3712011"/>
            <a:ext cx="23307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5" type="subTitle"/>
          </p:nvPr>
        </p:nvSpPr>
        <p:spPr>
          <a:xfrm>
            <a:off x="1095169" y="3238306"/>
            <a:ext cx="2330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6" type="subTitle"/>
          </p:nvPr>
        </p:nvSpPr>
        <p:spPr>
          <a:xfrm>
            <a:off x="3635250" y="3238306"/>
            <a:ext cx="2330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66280" l="1368" r="15186" t="9459"/>
          <a:stretch/>
        </p:blipFill>
        <p:spPr>
          <a:xfrm rot="5400000">
            <a:off x="118651" y="903704"/>
            <a:ext cx="1995496" cy="59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71024">
            <a:off x="675362" y="-22264"/>
            <a:ext cx="1708476" cy="175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5">
            <a:alphaModFix/>
          </a:blip>
          <a:srcRect b="58860" l="-4347" r="24430" t="17064"/>
          <a:stretch/>
        </p:blipFill>
        <p:spPr>
          <a:xfrm flipH="1" rot="-5400000">
            <a:off x="7481541" y="3630039"/>
            <a:ext cx="1901400" cy="58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6">
            <a:alphaModFix/>
          </a:blip>
          <a:srcRect b="0" l="49344" r="0" t="0"/>
          <a:stretch/>
        </p:blipFill>
        <p:spPr>
          <a:xfrm flipH="1" rot="-26">
            <a:off x="8078473" y="2973353"/>
            <a:ext cx="647777" cy="131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7">
            <a:alphaModFix/>
          </a:blip>
          <a:srcRect b="2175" l="2334" r="-6112" t="52497"/>
          <a:stretch/>
        </p:blipFill>
        <p:spPr>
          <a:xfrm flipH="1" rot="-5400000">
            <a:off x="7374662" y="750139"/>
            <a:ext cx="1874951" cy="84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8">
            <a:alphaModFix/>
          </a:blip>
          <a:srcRect b="0" l="22566" r="34695" t="0"/>
          <a:stretch/>
        </p:blipFill>
        <p:spPr>
          <a:xfrm rot="5633926">
            <a:off x="1118708" y="3983751"/>
            <a:ext cx="486179" cy="116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3559050" y="3251800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2" type="subTitle"/>
          </p:nvPr>
        </p:nvSpPr>
        <p:spPr>
          <a:xfrm>
            <a:off x="6010999" y="3251805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3" type="subTitle"/>
          </p:nvPr>
        </p:nvSpPr>
        <p:spPr>
          <a:xfrm>
            <a:off x="6010999" y="2634125"/>
            <a:ext cx="233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4" type="subTitle"/>
          </p:nvPr>
        </p:nvSpPr>
        <p:spPr>
          <a:xfrm>
            <a:off x="1107100" y="3251800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5" type="subTitle"/>
          </p:nvPr>
        </p:nvSpPr>
        <p:spPr>
          <a:xfrm>
            <a:off x="1107100" y="2634125"/>
            <a:ext cx="233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6" type="subTitle"/>
          </p:nvPr>
        </p:nvSpPr>
        <p:spPr>
          <a:xfrm>
            <a:off x="3559050" y="2634125"/>
            <a:ext cx="233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68651" l="0" r="0" t="2630"/>
          <a:stretch/>
        </p:blipFill>
        <p:spPr>
          <a:xfrm rot="-5400000">
            <a:off x="-459886" y="1401562"/>
            <a:ext cx="3565474" cy="10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4">
            <a:alphaModFix/>
          </a:blip>
          <a:srcRect b="58860" l="-4347" r="24430" t="17064"/>
          <a:stretch/>
        </p:blipFill>
        <p:spPr>
          <a:xfrm flipH="1" rot="-5400000">
            <a:off x="7259476" y="3407974"/>
            <a:ext cx="2240624" cy="6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5">
            <a:alphaModFix/>
          </a:blip>
          <a:srcRect b="0" l="49344" r="0" t="0"/>
          <a:stretch/>
        </p:blipFill>
        <p:spPr>
          <a:xfrm flipH="1" rot="-22">
            <a:off x="7962910" y="2634128"/>
            <a:ext cx="763340" cy="154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6">
            <a:alphaModFix/>
          </a:blip>
          <a:srcRect b="0" l="22566" r="34695" t="0"/>
          <a:stretch/>
        </p:blipFill>
        <p:spPr>
          <a:xfrm flipH="1" rot="-4079027">
            <a:off x="7687710" y="133000"/>
            <a:ext cx="486179" cy="116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26026">
            <a:off x="-117323" y="3179075"/>
            <a:ext cx="1570628" cy="161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3">
            <a:alphaModFix/>
          </a:blip>
          <a:srcRect b="68651" l="0" r="0" t="2630"/>
          <a:stretch/>
        </p:blipFill>
        <p:spPr>
          <a:xfrm flipH="1" rot="-5400000">
            <a:off x="-658712" y="2307287"/>
            <a:ext cx="4129351" cy="121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4">
            <a:alphaModFix/>
          </a:blip>
          <a:srcRect b="58861" l="-4350" r="4349" t="17063"/>
          <a:stretch/>
        </p:blipFill>
        <p:spPr>
          <a:xfrm rot="-5400000">
            <a:off x="6428598" y="1074226"/>
            <a:ext cx="3684675" cy="91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 rotWithShape="1">
          <a:blip r:embed="rId5">
            <a:alphaModFix/>
          </a:blip>
          <a:srcRect b="0" l="49344" r="0" t="0"/>
          <a:stretch/>
        </p:blipFill>
        <p:spPr>
          <a:xfrm rot="-10799983">
            <a:off x="7723075" y="1339929"/>
            <a:ext cx="1003175" cy="203194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hasCustomPrompt="1" type="title"/>
          </p:nvPr>
        </p:nvSpPr>
        <p:spPr>
          <a:xfrm flipH="1">
            <a:off x="3105300" y="1091275"/>
            <a:ext cx="3238200" cy="12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3105300" y="2156050"/>
            <a:ext cx="32382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398550" y="3084375"/>
            <a:ext cx="2651700" cy="9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5253826" y="2372040"/>
            <a:ext cx="2832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2" type="subTitle"/>
          </p:nvPr>
        </p:nvSpPr>
        <p:spPr>
          <a:xfrm>
            <a:off x="5253827" y="1849900"/>
            <a:ext cx="30609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3" type="subTitle"/>
          </p:nvPr>
        </p:nvSpPr>
        <p:spPr>
          <a:xfrm>
            <a:off x="1884760" y="2372040"/>
            <a:ext cx="2832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4" type="subTitle"/>
          </p:nvPr>
        </p:nvSpPr>
        <p:spPr>
          <a:xfrm>
            <a:off x="1884650" y="1849900"/>
            <a:ext cx="30609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5" type="subTitle"/>
          </p:nvPr>
        </p:nvSpPr>
        <p:spPr>
          <a:xfrm>
            <a:off x="1884760" y="3683431"/>
            <a:ext cx="28329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6" type="subTitle"/>
          </p:nvPr>
        </p:nvSpPr>
        <p:spPr>
          <a:xfrm>
            <a:off x="1884650" y="3161050"/>
            <a:ext cx="30609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7" type="subTitle"/>
          </p:nvPr>
        </p:nvSpPr>
        <p:spPr>
          <a:xfrm>
            <a:off x="5253803" y="3683431"/>
            <a:ext cx="28329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8" type="subTitle"/>
          </p:nvPr>
        </p:nvSpPr>
        <p:spPr>
          <a:xfrm>
            <a:off x="5253800" y="3161050"/>
            <a:ext cx="30609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9" type="subTitle"/>
          </p:nvPr>
        </p:nvSpPr>
        <p:spPr>
          <a:xfrm>
            <a:off x="2472700" y="1105050"/>
            <a:ext cx="41985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2175" l="2334" r="-6112" t="52497"/>
          <a:stretch/>
        </p:blipFill>
        <p:spPr>
          <a:xfrm flipH="1" rot="-5400000">
            <a:off x="7240901" y="801074"/>
            <a:ext cx="2059648" cy="9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b="44479" l="5426" r="6630" t="30207"/>
          <a:stretch/>
        </p:blipFill>
        <p:spPr>
          <a:xfrm>
            <a:off x="699588" y="4297114"/>
            <a:ext cx="1965127" cy="58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76516">
            <a:off x="8037080" y="3899848"/>
            <a:ext cx="1026902" cy="105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6">
            <a:alphaModFix/>
          </a:blip>
          <a:srcRect b="0" l="32944" r="0" t="0"/>
          <a:stretch/>
        </p:blipFill>
        <p:spPr>
          <a:xfrm>
            <a:off x="296679" y="2851425"/>
            <a:ext cx="1318223" cy="20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7">
            <a:alphaModFix/>
          </a:blip>
          <a:srcRect b="0" l="22566" r="34695" t="0"/>
          <a:stretch/>
        </p:blipFill>
        <p:spPr>
          <a:xfrm rot="2853214">
            <a:off x="1122960" y="256776"/>
            <a:ext cx="486179" cy="116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6333688" y="238542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6333725" y="1769075"/>
            <a:ext cx="2096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3" type="subTitle"/>
          </p:nvPr>
        </p:nvSpPr>
        <p:spPr>
          <a:xfrm>
            <a:off x="3676350" y="238542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4" type="subTitle"/>
          </p:nvPr>
        </p:nvSpPr>
        <p:spPr>
          <a:xfrm>
            <a:off x="3676388" y="1769075"/>
            <a:ext cx="2096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5" type="subTitle"/>
          </p:nvPr>
        </p:nvSpPr>
        <p:spPr>
          <a:xfrm>
            <a:off x="2346750" y="4097231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6" type="subTitle"/>
          </p:nvPr>
        </p:nvSpPr>
        <p:spPr>
          <a:xfrm>
            <a:off x="2346750" y="3490025"/>
            <a:ext cx="2096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7" type="subTitle"/>
          </p:nvPr>
        </p:nvSpPr>
        <p:spPr>
          <a:xfrm>
            <a:off x="5006063" y="4097231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2"/>
          <p:cNvSpPr txBox="1"/>
          <p:nvPr>
            <p:ph idx="8" type="subTitle"/>
          </p:nvPr>
        </p:nvSpPr>
        <p:spPr>
          <a:xfrm>
            <a:off x="5006059" y="3490025"/>
            <a:ext cx="2096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9" type="subTitle"/>
          </p:nvPr>
        </p:nvSpPr>
        <p:spPr>
          <a:xfrm>
            <a:off x="1018988" y="238542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2"/>
          <p:cNvSpPr txBox="1"/>
          <p:nvPr>
            <p:ph idx="13" type="subTitle"/>
          </p:nvPr>
        </p:nvSpPr>
        <p:spPr>
          <a:xfrm>
            <a:off x="1019025" y="1769075"/>
            <a:ext cx="2096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424" y="3143376"/>
            <a:ext cx="1848727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b="66280" l="1368" r="15186" t="9459"/>
          <a:stretch/>
        </p:blipFill>
        <p:spPr>
          <a:xfrm rot="5400000">
            <a:off x="29399" y="3421862"/>
            <a:ext cx="2247845" cy="67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477920" y="3543951"/>
            <a:ext cx="1459151" cy="14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75" y="3432874"/>
            <a:ext cx="1410739" cy="144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7">
            <a:alphaModFix/>
          </a:blip>
          <a:srcRect b="19769" l="-2986" r="14097" t="55463"/>
          <a:stretch/>
        </p:blipFill>
        <p:spPr>
          <a:xfrm rot="5400000">
            <a:off x="6956875" y="714800"/>
            <a:ext cx="2592325" cy="95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275689">
            <a:off x="724449" y="-120294"/>
            <a:ext cx="1374596" cy="141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5962289" y="4094651"/>
            <a:ext cx="21900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2" type="subTitle"/>
          </p:nvPr>
        </p:nvSpPr>
        <p:spPr>
          <a:xfrm>
            <a:off x="2175464" y="4094651"/>
            <a:ext cx="21900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3" type="subTitle"/>
          </p:nvPr>
        </p:nvSpPr>
        <p:spPr>
          <a:xfrm>
            <a:off x="5962289" y="1749633"/>
            <a:ext cx="21900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4" type="subTitle"/>
          </p:nvPr>
        </p:nvSpPr>
        <p:spPr>
          <a:xfrm>
            <a:off x="5962289" y="1279561"/>
            <a:ext cx="219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5" type="subTitle"/>
          </p:nvPr>
        </p:nvSpPr>
        <p:spPr>
          <a:xfrm>
            <a:off x="2175464" y="1749633"/>
            <a:ext cx="21900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6" type="subTitle"/>
          </p:nvPr>
        </p:nvSpPr>
        <p:spPr>
          <a:xfrm>
            <a:off x="2175464" y="1279561"/>
            <a:ext cx="219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7" type="subTitle"/>
          </p:nvPr>
        </p:nvSpPr>
        <p:spPr>
          <a:xfrm>
            <a:off x="5962289" y="2966530"/>
            <a:ext cx="21900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idx="8" type="subTitle"/>
          </p:nvPr>
        </p:nvSpPr>
        <p:spPr>
          <a:xfrm>
            <a:off x="5962289" y="2501558"/>
            <a:ext cx="219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9" type="subTitle"/>
          </p:nvPr>
        </p:nvSpPr>
        <p:spPr>
          <a:xfrm>
            <a:off x="2175464" y="2966530"/>
            <a:ext cx="21900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3"/>
          <p:cNvSpPr txBox="1"/>
          <p:nvPr>
            <p:ph idx="13" type="subTitle"/>
          </p:nvPr>
        </p:nvSpPr>
        <p:spPr>
          <a:xfrm>
            <a:off x="2175464" y="2501545"/>
            <a:ext cx="219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23"/>
          <p:cNvSpPr txBox="1"/>
          <p:nvPr>
            <p:ph idx="14" type="subTitle"/>
          </p:nvPr>
        </p:nvSpPr>
        <p:spPr>
          <a:xfrm>
            <a:off x="5962289" y="3622030"/>
            <a:ext cx="219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23"/>
          <p:cNvSpPr txBox="1"/>
          <p:nvPr>
            <p:ph idx="15" type="subTitle"/>
          </p:nvPr>
        </p:nvSpPr>
        <p:spPr>
          <a:xfrm>
            <a:off x="2175464" y="3622030"/>
            <a:ext cx="21900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2175" l="2334" r="-6112" t="52497"/>
          <a:stretch/>
        </p:blipFill>
        <p:spPr>
          <a:xfrm flipH="1" rot="-5400000">
            <a:off x="7511388" y="698062"/>
            <a:ext cx="1686149" cy="7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6516">
            <a:off x="8037080" y="3899848"/>
            <a:ext cx="1026902" cy="105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5">
            <a:alphaModFix/>
          </a:blip>
          <a:srcRect b="0" l="22566" r="34695" t="0"/>
          <a:stretch/>
        </p:blipFill>
        <p:spPr>
          <a:xfrm rot="4079027">
            <a:off x="1171360" y="139988"/>
            <a:ext cx="486179" cy="116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hasCustomPrompt="1" type="title"/>
          </p:nvPr>
        </p:nvSpPr>
        <p:spPr>
          <a:xfrm>
            <a:off x="2356262" y="967325"/>
            <a:ext cx="4563300" cy="9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24"/>
          <p:cNvSpPr txBox="1"/>
          <p:nvPr>
            <p:ph idx="1" type="subTitle"/>
          </p:nvPr>
        </p:nvSpPr>
        <p:spPr>
          <a:xfrm>
            <a:off x="2966612" y="1907000"/>
            <a:ext cx="33426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4"/>
          <p:cNvSpPr txBox="1"/>
          <p:nvPr>
            <p:ph hasCustomPrompt="1" idx="2" type="title"/>
          </p:nvPr>
        </p:nvSpPr>
        <p:spPr>
          <a:xfrm>
            <a:off x="2356262" y="2968600"/>
            <a:ext cx="4563300" cy="9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24"/>
          <p:cNvSpPr txBox="1"/>
          <p:nvPr>
            <p:ph idx="3" type="subTitle"/>
          </p:nvPr>
        </p:nvSpPr>
        <p:spPr>
          <a:xfrm>
            <a:off x="2966612" y="3908275"/>
            <a:ext cx="33426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2628" l="18314" r="50042" t="-2190"/>
          <a:stretch/>
        </p:blipFill>
        <p:spPr>
          <a:xfrm flipH="1">
            <a:off x="805340" y="174564"/>
            <a:ext cx="1275079" cy="411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6" y="312272"/>
            <a:ext cx="2025598" cy="207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95188" y="3041972"/>
            <a:ext cx="2025598" cy="207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9424" y="3143376"/>
            <a:ext cx="1848727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 rotWithShape="1">
          <a:blip r:embed="rId6">
            <a:alphaModFix/>
          </a:blip>
          <a:srcRect b="58861" l="14117" r="17253" t="17063"/>
          <a:stretch/>
        </p:blipFill>
        <p:spPr>
          <a:xfrm rot="-5400000">
            <a:off x="6499050" y="1548277"/>
            <a:ext cx="3543773" cy="91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7">
            <a:alphaModFix/>
          </a:blip>
          <a:srcRect b="0" l="22566" r="34695" t="0"/>
          <a:stretch/>
        </p:blipFill>
        <p:spPr>
          <a:xfrm rot="-5400000">
            <a:off x="7332985" y="-28499"/>
            <a:ext cx="486177" cy="116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hasCustomPrompt="1" type="title"/>
          </p:nvPr>
        </p:nvSpPr>
        <p:spPr>
          <a:xfrm>
            <a:off x="5789800" y="2470650"/>
            <a:ext cx="25215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5900050" y="2961425"/>
            <a:ext cx="2301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hasCustomPrompt="1" idx="2" type="title"/>
          </p:nvPr>
        </p:nvSpPr>
        <p:spPr>
          <a:xfrm>
            <a:off x="1137500" y="2470653"/>
            <a:ext cx="25215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27" name="Google Shape;227;p25"/>
          <p:cNvSpPr txBox="1"/>
          <p:nvPr>
            <p:ph idx="3" type="subTitle"/>
          </p:nvPr>
        </p:nvSpPr>
        <p:spPr>
          <a:xfrm>
            <a:off x="1237200" y="2961425"/>
            <a:ext cx="23229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hasCustomPrompt="1" idx="4" type="title"/>
          </p:nvPr>
        </p:nvSpPr>
        <p:spPr>
          <a:xfrm>
            <a:off x="3463650" y="3608600"/>
            <a:ext cx="25215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29" name="Google Shape;229;p25"/>
          <p:cNvSpPr txBox="1"/>
          <p:nvPr>
            <p:ph idx="5" type="subTitle"/>
          </p:nvPr>
        </p:nvSpPr>
        <p:spPr>
          <a:xfrm>
            <a:off x="3573900" y="4095911"/>
            <a:ext cx="2301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6"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b="58861" l="-4350" r="4349" t="17063"/>
          <a:stretch/>
        </p:blipFill>
        <p:spPr>
          <a:xfrm rot="-5400000">
            <a:off x="6692278" y="915050"/>
            <a:ext cx="3261820" cy="80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4">
            <a:alphaModFix/>
          </a:blip>
          <a:srcRect b="0" l="49344" r="0" t="0"/>
          <a:stretch/>
        </p:blipFill>
        <p:spPr>
          <a:xfrm rot="-10799981">
            <a:off x="7838200" y="1150258"/>
            <a:ext cx="888050" cy="179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5">
            <a:alphaModFix/>
          </a:blip>
          <a:srcRect b="68651" l="0" r="0" t="2630"/>
          <a:stretch/>
        </p:blipFill>
        <p:spPr>
          <a:xfrm rot="-5400000">
            <a:off x="-459886" y="1401562"/>
            <a:ext cx="3565474" cy="10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6026">
            <a:off x="-117323" y="3179075"/>
            <a:ext cx="1570628" cy="161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876516">
            <a:off x="8037080" y="3899848"/>
            <a:ext cx="1026902" cy="105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idx="1" type="subTitle"/>
          </p:nvPr>
        </p:nvSpPr>
        <p:spPr>
          <a:xfrm>
            <a:off x="5039013" y="2622975"/>
            <a:ext cx="3115500" cy="11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8" name="Google Shape;238;p26"/>
          <p:cNvSpPr txBox="1"/>
          <p:nvPr>
            <p:ph type="title"/>
          </p:nvPr>
        </p:nvSpPr>
        <p:spPr>
          <a:xfrm>
            <a:off x="4964763" y="1717125"/>
            <a:ext cx="32640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b="2175" l="2334" r="-6112" t="52497"/>
          <a:stretch/>
        </p:blipFill>
        <p:spPr>
          <a:xfrm flipH="1" rot="-5400000">
            <a:off x="7511388" y="698062"/>
            <a:ext cx="1686149" cy="7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 b="47769" l="14679" r="16690" t="31514"/>
          <a:stretch/>
        </p:blipFill>
        <p:spPr>
          <a:xfrm flipH="1">
            <a:off x="792480" y="4306050"/>
            <a:ext cx="2490724" cy="58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76516">
            <a:off x="8037080" y="3899848"/>
            <a:ext cx="1026902" cy="105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6">
            <a:alphaModFix/>
          </a:blip>
          <a:srcRect b="0" l="32944" r="0" t="0"/>
          <a:stretch/>
        </p:blipFill>
        <p:spPr>
          <a:xfrm>
            <a:off x="404804" y="2869325"/>
            <a:ext cx="1318223" cy="20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 rotWithShape="1">
          <a:blip r:embed="rId7">
            <a:alphaModFix/>
          </a:blip>
          <a:srcRect b="0" l="22566" r="34695" t="0"/>
          <a:stretch/>
        </p:blipFill>
        <p:spPr>
          <a:xfrm rot="2853214">
            <a:off x="1005185" y="60751"/>
            <a:ext cx="486179" cy="116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1" type="subTitle"/>
          </p:nvPr>
        </p:nvSpPr>
        <p:spPr>
          <a:xfrm>
            <a:off x="1215875" y="2699175"/>
            <a:ext cx="3115500" cy="11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>
            <a:off x="1215863" y="1717125"/>
            <a:ext cx="31155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b="68651" l="0" r="0" t="2630"/>
          <a:stretch/>
        </p:blipFill>
        <p:spPr>
          <a:xfrm rot="10799992">
            <a:off x="698839" y="3661439"/>
            <a:ext cx="4129351" cy="121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 rotWithShape="1">
          <a:blip r:embed="rId4">
            <a:alphaModFix/>
          </a:blip>
          <a:srcRect b="0" l="25875" r="37202" t="0"/>
          <a:stretch/>
        </p:blipFill>
        <p:spPr>
          <a:xfrm flipH="1" rot="951342">
            <a:off x="7989808" y="2953423"/>
            <a:ext cx="635312" cy="17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05222">
            <a:off x="7383327" y="161100"/>
            <a:ext cx="1570628" cy="161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 rotWithShape="1">
          <a:blip r:embed="rId6">
            <a:alphaModFix/>
          </a:blip>
          <a:srcRect b="66280" l="1368" r="15186" t="9459"/>
          <a:stretch/>
        </p:blipFill>
        <p:spPr>
          <a:xfrm rot="10800000">
            <a:off x="803051" y="240004"/>
            <a:ext cx="1995496" cy="59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241771">
            <a:off x="596201" y="-64676"/>
            <a:ext cx="1785431" cy="183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2076163" y="1279150"/>
            <a:ext cx="5370600" cy="15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4" name="Google Shape;254;p28"/>
          <p:cNvSpPr txBox="1"/>
          <p:nvPr>
            <p:ph idx="1" type="subTitle"/>
          </p:nvPr>
        </p:nvSpPr>
        <p:spPr>
          <a:xfrm>
            <a:off x="2076163" y="2967700"/>
            <a:ext cx="5370600" cy="7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b="68651" l="0" r="0" t="2630"/>
          <a:stretch/>
        </p:blipFill>
        <p:spPr>
          <a:xfrm rot="10799992">
            <a:off x="698839" y="3661439"/>
            <a:ext cx="4129351" cy="121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4">
            <a:alphaModFix/>
          </a:blip>
          <a:srcRect b="0" l="25875" r="37202" t="0"/>
          <a:stretch/>
        </p:blipFill>
        <p:spPr>
          <a:xfrm flipH="1" rot="951342">
            <a:off x="7989808" y="2953423"/>
            <a:ext cx="635312" cy="17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3326" y="161100"/>
            <a:ext cx="1570627" cy="161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6">
            <a:alphaModFix/>
          </a:blip>
          <a:srcRect b="66280" l="1368" r="15186" t="9459"/>
          <a:stretch/>
        </p:blipFill>
        <p:spPr>
          <a:xfrm rot="10800000">
            <a:off x="803051" y="240004"/>
            <a:ext cx="1995496" cy="59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852" y="240001"/>
            <a:ext cx="1917073" cy="196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 b="68651" l="0" r="0" t="2630"/>
          <a:stretch/>
        </p:blipFill>
        <p:spPr>
          <a:xfrm flipH="1" rot="-10799992">
            <a:off x="4824603" y="3661439"/>
            <a:ext cx="4129351" cy="121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4">
            <a:alphaModFix/>
          </a:blip>
          <a:srcRect b="0" l="25875" r="37202" t="0"/>
          <a:stretch/>
        </p:blipFill>
        <p:spPr>
          <a:xfrm flipH="1" rot="-4466891">
            <a:off x="7436298" y="-178952"/>
            <a:ext cx="635313" cy="176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98839" y="161100"/>
            <a:ext cx="1570627" cy="161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>
            <p:ph idx="1" type="subTitle"/>
          </p:nvPr>
        </p:nvSpPr>
        <p:spPr>
          <a:xfrm>
            <a:off x="3892853" y="2682800"/>
            <a:ext cx="3957300" cy="11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29"/>
          <p:cNvSpPr txBox="1"/>
          <p:nvPr>
            <p:ph type="title"/>
          </p:nvPr>
        </p:nvSpPr>
        <p:spPr>
          <a:xfrm>
            <a:off x="3892850" y="1564725"/>
            <a:ext cx="4675800" cy="8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idx="1" type="subTitle"/>
          </p:nvPr>
        </p:nvSpPr>
        <p:spPr>
          <a:xfrm>
            <a:off x="2016315" y="2109150"/>
            <a:ext cx="36075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0"/>
          <p:cNvSpPr txBox="1"/>
          <p:nvPr>
            <p:ph idx="2" type="body"/>
          </p:nvPr>
        </p:nvSpPr>
        <p:spPr>
          <a:xfrm>
            <a:off x="2016300" y="2461050"/>
            <a:ext cx="5546100" cy="14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30"/>
          <p:cNvSpPr txBox="1"/>
          <p:nvPr>
            <p:ph idx="3" type="subTitle"/>
          </p:nvPr>
        </p:nvSpPr>
        <p:spPr>
          <a:xfrm>
            <a:off x="1945113" y="1482300"/>
            <a:ext cx="52542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30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b="44075" l="0" r="0" t="20555"/>
          <a:stretch/>
        </p:blipFill>
        <p:spPr>
          <a:xfrm flipH="1" rot="5400000">
            <a:off x="-391851" y="2922049"/>
            <a:ext cx="3245975" cy="92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4">
            <a:alphaModFix/>
          </a:blip>
          <a:srcRect b="48772" l="2552" r="-7154" t="15910"/>
          <a:stretch/>
        </p:blipFill>
        <p:spPr>
          <a:xfrm flipH="1" rot="-5400000">
            <a:off x="6511075" y="1540674"/>
            <a:ext cx="3532401" cy="90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20174" y="228599"/>
            <a:ext cx="1848901" cy="189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76507">
            <a:off x="7527179" y="3645865"/>
            <a:ext cx="1191165" cy="122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7">
            <a:alphaModFix/>
          </a:blip>
          <a:srcRect b="0" l="39285" r="7287" t="0"/>
          <a:stretch/>
        </p:blipFill>
        <p:spPr>
          <a:xfrm>
            <a:off x="770822" y="457200"/>
            <a:ext cx="1174302" cy="225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79150" y="1198150"/>
            <a:ext cx="7550700" cy="3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2175" l="2334" r="-6112" t="52497"/>
          <a:stretch/>
        </p:blipFill>
        <p:spPr>
          <a:xfrm flipH="1" rot="-5400000">
            <a:off x="7511388" y="698062"/>
            <a:ext cx="1686149" cy="7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4">
            <a:alphaModFix/>
          </a:blip>
          <a:srcRect b="44479" l="5426" r="6630" t="30207"/>
          <a:stretch/>
        </p:blipFill>
        <p:spPr>
          <a:xfrm rot="5400000">
            <a:off x="108488" y="3571239"/>
            <a:ext cx="1965127" cy="58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76516">
            <a:off x="8037080" y="3899848"/>
            <a:ext cx="1026902" cy="105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6">
            <a:alphaModFix/>
          </a:blip>
          <a:srcRect b="0" l="22566" r="34695" t="0"/>
          <a:stretch/>
        </p:blipFill>
        <p:spPr>
          <a:xfrm rot="4079027">
            <a:off x="1171360" y="139988"/>
            <a:ext cx="486179" cy="116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7">
            <a:alphaModFix/>
          </a:blip>
          <a:srcRect b="0" l="32944" r="0" t="0"/>
          <a:stretch/>
        </p:blipFill>
        <p:spPr>
          <a:xfrm>
            <a:off x="120379" y="1692750"/>
            <a:ext cx="1318223" cy="201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wo columns 1">
  <p:cSld name="CUSTOM_9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1562275" y="952650"/>
            <a:ext cx="38544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19213" l="2595" r="8198" t="63996"/>
          <a:stretch/>
        </p:blipFill>
        <p:spPr>
          <a:xfrm rot="5400000">
            <a:off x="6687013" y="2824789"/>
            <a:ext cx="3632476" cy="44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4">
            <a:alphaModFix/>
          </a:blip>
          <a:srcRect b="13495" l="15386" r="-8583" t="47645"/>
          <a:stretch/>
        </p:blipFill>
        <p:spPr>
          <a:xfrm flipH="1" rot="-5400000">
            <a:off x="-546562" y="1555212"/>
            <a:ext cx="3585424" cy="95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4423916">
            <a:off x="6720359" y="-80605"/>
            <a:ext cx="1816521" cy="18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6">
            <a:alphaModFix/>
          </a:blip>
          <a:srcRect b="0" l="41411" r="4021" t="0"/>
          <a:stretch/>
        </p:blipFill>
        <p:spPr>
          <a:xfrm>
            <a:off x="791500" y="2641125"/>
            <a:ext cx="950650" cy="178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3928752">
            <a:off x="546074" y="3706062"/>
            <a:ext cx="1400151" cy="143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146555">
            <a:off x="7375887" y="382785"/>
            <a:ext cx="1810699" cy="18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>
            <p:ph idx="2" type="body"/>
          </p:nvPr>
        </p:nvSpPr>
        <p:spPr>
          <a:xfrm>
            <a:off x="5421925" y="1613600"/>
            <a:ext cx="3159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ctrTitle"/>
          </p:nvPr>
        </p:nvSpPr>
        <p:spPr>
          <a:xfrm>
            <a:off x="2738250" y="598700"/>
            <a:ext cx="3994200" cy="10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8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8" name="Google Shape;288;p32"/>
          <p:cNvSpPr txBox="1"/>
          <p:nvPr>
            <p:ph idx="1" type="subTitle"/>
          </p:nvPr>
        </p:nvSpPr>
        <p:spPr>
          <a:xfrm>
            <a:off x="2926688" y="2244875"/>
            <a:ext cx="36174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9" name="Google Shape;289;p32"/>
          <p:cNvSpPr txBox="1"/>
          <p:nvPr>
            <p:ph idx="2" type="subTitle"/>
          </p:nvPr>
        </p:nvSpPr>
        <p:spPr>
          <a:xfrm>
            <a:off x="2926675" y="1781200"/>
            <a:ext cx="36174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2808563" y="3522550"/>
            <a:ext cx="3856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lang="en-GB" sz="1200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/>
              </a:rPr>
              <a:t>Freepi</a:t>
            </a:r>
            <a:r>
              <a:rPr b="1" lang="en-GB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k</a:t>
            </a:r>
            <a:endParaRPr b="1"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 rotWithShape="1">
          <a:blip r:embed="rId6">
            <a:alphaModFix/>
          </a:blip>
          <a:srcRect b="3263" l="2334" r="-6112" t="49232"/>
          <a:stretch/>
        </p:blipFill>
        <p:spPr>
          <a:xfrm rot="-5400000">
            <a:off x="5940464" y="2077863"/>
            <a:ext cx="3797198" cy="17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7">
            <a:alphaModFix/>
          </a:blip>
          <a:srcRect b="58861" l="-4350" r="4349" t="17063"/>
          <a:stretch/>
        </p:blipFill>
        <p:spPr>
          <a:xfrm flipH="1" rot="5400000">
            <a:off x="-925241" y="1364722"/>
            <a:ext cx="4589273" cy="113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 rotWithShape="1">
          <a:blip r:embed="rId8">
            <a:alphaModFix/>
          </a:blip>
          <a:srcRect b="0" l="49344" r="0" t="0"/>
          <a:stretch/>
        </p:blipFill>
        <p:spPr>
          <a:xfrm flipH="1" rot="10799986">
            <a:off x="802300" y="1695657"/>
            <a:ext cx="1249456" cy="253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 rotWithShape="1">
          <a:blip r:embed="rId9">
            <a:alphaModFix/>
          </a:blip>
          <a:srcRect b="0" l="21679" r="39146" t="0"/>
          <a:stretch/>
        </p:blipFill>
        <p:spPr>
          <a:xfrm flipH="1" rot="4906021">
            <a:off x="1230441" y="3695450"/>
            <a:ext cx="601315" cy="157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807246">
            <a:off x="7206930" y="457196"/>
            <a:ext cx="1644901" cy="168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338884">
            <a:off x="804775" y="354546"/>
            <a:ext cx="1452649" cy="149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68651" l="0" r="0" t="2630"/>
          <a:stretch/>
        </p:blipFill>
        <p:spPr>
          <a:xfrm rot="-5400000">
            <a:off x="-459886" y="1401562"/>
            <a:ext cx="3565474" cy="10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 rotWithShape="1">
          <a:blip r:embed="rId4">
            <a:alphaModFix/>
          </a:blip>
          <a:srcRect b="58860" l="-4347" r="24430" t="17064"/>
          <a:stretch/>
        </p:blipFill>
        <p:spPr>
          <a:xfrm flipH="1" rot="-5400000">
            <a:off x="7259476" y="3407974"/>
            <a:ext cx="2240624" cy="6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 rotWithShape="1">
          <a:blip r:embed="rId5">
            <a:alphaModFix/>
          </a:blip>
          <a:srcRect b="0" l="49344" r="0" t="0"/>
          <a:stretch/>
        </p:blipFill>
        <p:spPr>
          <a:xfrm flipH="1" rot="-22">
            <a:off x="7962910" y="2634128"/>
            <a:ext cx="763340" cy="154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6026">
            <a:off x="-117323" y="3179075"/>
            <a:ext cx="1570628" cy="161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1802967">
            <a:off x="7340313" y="90246"/>
            <a:ext cx="1697725" cy="174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424" y="3143376"/>
            <a:ext cx="1848727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 b="66280" l="1368" r="15186" t="9459"/>
          <a:stretch/>
        </p:blipFill>
        <p:spPr>
          <a:xfrm rot="5400000">
            <a:off x="-122701" y="3207026"/>
            <a:ext cx="2578802" cy="7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477920" y="3424026"/>
            <a:ext cx="1459151" cy="14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946" y="3219659"/>
            <a:ext cx="1618449" cy="16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 rotWithShape="1">
          <a:blip r:embed="rId7">
            <a:alphaModFix/>
          </a:blip>
          <a:srcRect b="27008" l="-4042" r="13610" t="48224"/>
          <a:stretch/>
        </p:blipFill>
        <p:spPr>
          <a:xfrm>
            <a:off x="3988776" y="241450"/>
            <a:ext cx="4827526" cy="95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 rotWithShape="1">
          <a:blip r:embed="rId8">
            <a:alphaModFix/>
          </a:blip>
          <a:srcRect b="0" l="25875" r="37202" t="0"/>
          <a:stretch/>
        </p:blipFill>
        <p:spPr>
          <a:xfrm rot="4466891">
            <a:off x="1334123" y="-233952"/>
            <a:ext cx="635313" cy="176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5108897" y="336547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5108897" y="2746300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997522" y="336547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1997522" y="2746300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b="68651" l="0" r="0" t="2630"/>
          <a:stretch/>
        </p:blipFill>
        <p:spPr>
          <a:xfrm rot="-5400000">
            <a:off x="-459886" y="1401562"/>
            <a:ext cx="3565474" cy="10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4">
            <a:alphaModFix/>
          </a:blip>
          <a:srcRect b="58860" l="-4347" r="24430" t="17064"/>
          <a:stretch/>
        </p:blipFill>
        <p:spPr>
          <a:xfrm flipH="1" rot="-5400000">
            <a:off x="7259476" y="3407974"/>
            <a:ext cx="2240624" cy="6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5">
            <a:alphaModFix/>
          </a:blip>
          <a:srcRect b="0" l="49344" r="0" t="0"/>
          <a:stretch/>
        </p:blipFill>
        <p:spPr>
          <a:xfrm flipH="1" rot="-22">
            <a:off x="7962910" y="2634128"/>
            <a:ext cx="763340" cy="154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6026">
            <a:off x="-117323" y="3179075"/>
            <a:ext cx="1570628" cy="161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1802967">
            <a:off x="7340313" y="90246"/>
            <a:ext cx="1697725" cy="174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66280" l="1368" r="15186" t="9459"/>
          <a:stretch/>
        </p:blipFill>
        <p:spPr>
          <a:xfrm rot="5400000">
            <a:off x="84826" y="3579129"/>
            <a:ext cx="1995496" cy="59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3" y="1864200"/>
            <a:ext cx="1517651" cy="15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5">
            <a:alphaModFix/>
          </a:blip>
          <a:srcRect b="27008" l="-4042" r="13610" t="48224"/>
          <a:stretch/>
        </p:blipFill>
        <p:spPr>
          <a:xfrm flipH="1" rot="5400000">
            <a:off x="7089500" y="1276575"/>
            <a:ext cx="2680024" cy="61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78224">
            <a:off x="630431" y="187837"/>
            <a:ext cx="1026901" cy="105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2750250" y="1680150"/>
            <a:ext cx="4647300" cy="21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Sacramento"/>
                <a:ea typeface="Sacramento"/>
                <a:cs typeface="Sacramento"/>
                <a:sym typeface="Sacramen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2628" l="18314" r="50042" t="-2190"/>
          <a:stretch/>
        </p:blipFill>
        <p:spPr>
          <a:xfrm flipH="1">
            <a:off x="795875" y="240150"/>
            <a:ext cx="905600" cy="292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40149"/>
            <a:ext cx="1981648" cy="203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76515">
            <a:off x="7599982" y="3385766"/>
            <a:ext cx="1567061" cy="16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6">
            <a:alphaModFix/>
          </a:blip>
          <a:srcRect b="0" l="22566" r="34695" t="0"/>
          <a:stretch/>
        </p:blipFill>
        <p:spPr>
          <a:xfrm>
            <a:off x="945060" y="3605826"/>
            <a:ext cx="486177" cy="11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8998" y="851300"/>
            <a:ext cx="2067152" cy="212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405275" y="1371600"/>
            <a:ext cx="4638300" cy="24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9424" y="3143376"/>
            <a:ext cx="1848727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2967">
            <a:off x="547988" y="127871"/>
            <a:ext cx="1697725" cy="174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5">
            <a:alphaModFix/>
          </a:blip>
          <a:srcRect b="68651" l="0" r="0" t="2630"/>
          <a:stretch/>
        </p:blipFill>
        <p:spPr>
          <a:xfrm flipH="1" rot="-5400000">
            <a:off x="-360239" y="2855315"/>
            <a:ext cx="3282852" cy="96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 rotWithShape="1">
          <a:blip r:embed="rId6">
            <a:alphaModFix/>
          </a:blip>
          <a:srcRect b="58861" l="14117" r="17253" t="17063"/>
          <a:stretch/>
        </p:blipFill>
        <p:spPr>
          <a:xfrm rot="-5400000">
            <a:off x="6499050" y="1548277"/>
            <a:ext cx="3543773" cy="91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1125225" y="1633050"/>
            <a:ext cx="3266400" cy="8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948000" y="2447250"/>
            <a:ext cx="3443700" cy="14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52" y="249801"/>
            <a:ext cx="1917073" cy="196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4">
            <a:alphaModFix/>
          </a:blip>
          <a:srcRect b="68651" l="0" r="0" t="2630"/>
          <a:stretch/>
        </p:blipFill>
        <p:spPr>
          <a:xfrm rot="10799992">
            <a:off x="698849" y="3867082"/>
            <a:ext cx="4129351" cy="101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5">
            <a:alphaModFix/>
          </a:blip>
          <a:srcRect b="0" l="25875" r="37202" t="0"/>
          <a:stretch/>
        </p:blipFill>
        <p:spPr>
          <a:xfrm flipH="1" rot="951342">
            <a:off x="7989808" y="2953423"/>
            <a:ext cx="635312" cy="17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3326" y="161100"/>
            <a:ext cx="1570627" cy="16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1384974" y="457200"/>
            <a:ext cx="3369000" cy="13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2175" l="2334" r="-6112" t="52497"/>
          <a:stretch/>
        </p:blipFill>
        <p:spPr>
          <a:xfrm flipH="1" rot="-5400000">
            <a:off x="7511388" y="698062"/>
            <a:ext cx="1686149" cy="7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4">
            <a:alphaModFix/>
          </a:blip>
          <a:srcRect b="44479" l="5426" r="6630" t="30207"/>
          <a:stretch/>
        </p:blipFill>
        <p:spPr>
          <a:xfrm rot="5400000">
            <a:off x="108488" y="3571239"/>
            <a:ext cx="1965127" cy="58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76516">
            <a:off x="8037080" y="3899848"/>
            <a:ext cx="1026902" cy="105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6">
            <a:alphaModFix/>
          </a:blip>
          <a:srcRect b="0" l="32944" r="0" t="0"/>
          <a:stretch/>
        </p:blipFill>
        <p:spPr>
          <a:xfrm>
            <a:off x="120379" y="1692750"/>
            <a:ext cx="1318223" cy="20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7">
            <a:alphaModFix/>
          </a:blip>
          <a:srcRect b="0" l="22566" r="34695" t="0"/>
          <a:stretch/>
        </p:blipFill>
        <p:spPr>
          <a:xfrm rot="2853214">
            <a:off x="1005185" y="60751"/>
            <a:ext cx="486179" cy="116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cramento"/>
              <a:buNone/>
              <a:defRPr sz="4000">
                <a:solidFill>
                  <a:schemeClr val="dk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jp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shutterstock.com/image-vector/loading-please-wait-icon-illustration-on-1962057103" TargetMode="External"/><Relationship Id="rId4" Type="http://schemas.openxmlformats.org/officeDocument/2006/relationships/hyperlink" Target="https://www.shutterstock.com/image-photo/growing-money-plant-on-coins-finance-1007133835" TargetMode="External"/><Relationship Id="rId5" Type="http://schemas.openxmlformats.org/officeDocument/2006/relationships/hyperlink" Target="https://www.shutterstock.com/image-illustration/red-stamp-on-white-background-temporary-1165179109" TargetMode="External"/><Relationship Id="rId6" Type="http://schemas.openxmlformats.org/officeDocument/2006/relationships/hyperlink" Target="https://youthtruthsurvey.org/predicting-grit-analysis-youthtruth-data-offers-surprising-insights/" TargetMode="External"/><Relationship Id="rId7" Type="http://schemas.openxmlformats.org/officeDocument/2006/relationships/hyperlink" Target="https://docs.microsoft.com/en-us/learn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inc.com/wanda-thibodeaux/want-a-strong-business-relationship-watch-these-3-areas.html" TargetMode="External"/><Relationship Id="rId4" Type="http://schemas.openxmlformats.org/officeDocument/2006/relationships/hyperlink" Target="https://www.forbes.com/sites/biancabarratt/2019/01/30/how-to-write-a-to-do-list-that-youll-actually-stick-to/?sh=2ee76f3b279e" TargetMode="External"/><Relationship Id="rId5" Type="http://schemas.openxmlformats.org/officeDocument/2006/relationships/hyperlink" Target="https://keydifferences.com/difference-between-data-and-information.html" TargetMode="External"/><Relationship Id="rId6" Type="http://schemas.openxmlformats.org/officeDocument/2006/relationships/hyperlink" Target="https://www.shutterstock.com/image-photo/lessons-learned-education-concept-52773903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5"/>
          <p:cNvPicPr preferRelativeResize="0"/>
          <p:nvPr/>
        </p:nvPicPr>
        <p:blipFill rotWithShape="1">
          <a:blip r:embed="rId3">
            <a:alphaModFix/>
          </a:blip>
          <a:srcRect b="4026" l="0" r="0" t="4036"/>
          <a:stretch/>
        </p:blipFill>
        <p:spPr>
          <a:xfrm>
            <a:off x="1738950" y="1217575"/>
            <a:ext cx="5666099" cy="2791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" dist="9525">
              <a:srgbClr val="413533">
                <a:alpha val="18000"/>
              </a:srgbClr>
            </a:outerShdw>
          </a:effectLst>
        </p:spPr>
      </p:pic>
      <p:pic>
        <p:nvPicPr>
          <p:cNvPr id="315" name="Google Shape;315;p35"/>
          <p:cNvPicPr preferRelativeResize="0"/>
          <p:nvPr/>
        </p:nvPicPr>
        <p:blipFill rotWithShape="1">
          <a:blip r:embed="rId4">
            <a:alphaModFix/>
          </a:blip>
          <a:srcRect b="0" l="30512" r="21488" t="0"/>
          <a:stretch/>
        </p:blipFill>
        <p:spPr>
          <a:xfrm rot="-8455425">
            <a:off x="2014788" y="1120707"/>
            <a:ext cx="626376" cy="133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 rotWithShape="1">
          <a:blip r:embed="rId4">
            <a:alphaModFix/>
          </a:blip>
          <a:srcRect b="0" l="30512" r="21488" t="0"/>
          <a:stretch/>
        </p:blipFill>
        <p:spPr>
          <a:xfrm flipH="1" rot="-7424777">
            <a:off x="6504587" y="2789634"/>
            <a:ext cx="626377" cy="133898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/>
          <p:nvPr/>
        </p:nvSpPr>
        <p:spPr>
          <a:xfrm rot="10262010">
            <a:off x="6620323" y="3378151"/>
            <a:ext cx="1171209" cy="939979"/>
          </a:xfrm>
          <a:custGeom>
            <a:rect b="b" l="l" r="r" t="t"/>
            <a:pathLst>
              <a:path extrusionOk="0" h="31795" w="37083">
                <a:moveTo>
                  <a:pt x="29636" y="1"/>
                </a:moveTo>
                <a:lnTo>
                  <a:pt x="0" y="22494"/>
                </a:lnTo>
                <a:cubicBezTo>
                  <a:pt x="61" y="22524"/>
                  <a:pt x="122" y="22554"/>
                  <a:pt x="182" y="22554"/>
                </a:cubicBezTo>
                <a:cubicBezTo>
                  <a:pt x="274" y="22585"/>
                  <a:pt x="334" y="22646"/>
                  <a:pt x="365" y="22706"/>
                </a:cubicBezTo>
                <a:lnTo>
                  <a:pt x="730" y="23162"/>
                </a:lnTo>
                <a:cubicBezTo>
                  <a:pt x="753" y="23198"/>
                  <a:pt x="758" y="23206"/>
                  <a:pt x="756" y="23206"/>
                </a:cubicBezTo>
                <a:cubicBezTo>
                  <a:pt x="754" y="23206"/>
                  <a:pt x="747" y="23200"/>
                  <a:pt x="741" y="23200"/>
                </a:cubicBezTo>
                <a:cubicBezTo>
                  <a:pt x="735" y="23200"/>
                  <a:pt x="730" y="23205"/>
                  <a:pt x="730" y="23223"/>
                </a:cubicBezTo>
                <a:cubicBezTo>
                  <a:pt x="730" y="23254"/>
                  <a:pt x="699" y="23254"/>
                  <a:pt x="669" y="23254"/>
                </a:cubicBezTo>
                <a:lnTo>
                  <a:pt x="638" y="23223"/>
                </a:lnTo>
                <a:lnTo>
                  <a:pt x="638" y="23223"/>
                </a:lnTo>
                <a:cubicBezTo>
                  <a:pt x="851" y="23497"/>
                  <a:pt x="1064" y="23801"/>
                  <a:pt x="1338" y="24135"/>
                </a:cubicBezTo>
                <a:lnTo>
                  <a:pt x="1611" y="24469"/>
                </a:lnTo>
                <a:lnTo>
                  <a:pt x="1763" y="24591"/>
                </a:lnTo>
                <a:cubicBezTo>
                  <a:pt x="1824" y="24621"/>
                  <a:pt x="1885" y="24682"/>
                  <a:pt x="1976" y="24743"/>
                </a:cubicBezTo>
                <a:cubicBezTo>
                  <a:pt x="2006" y="24773"/>
                  <a:pt x="2037" y="24804"/>
                  <a:pt x="2067" y="24865"/>
                </a:cubicBezTo>
                <a:lnTo>
                  <a:pt x="2067" y="24895"/>
                </a:lnTo>
                <a:cubicBezTo>
                  <a:pt x="2219" y="25077"/>
                  <a:pt x="2371" y="25229"/>
                  <a:pt x="2493" y="25412"/>
                </a:cubicBezTo>
                <a:cubicBezTo>
                  <a:pt x="2797" y="25746"/>
                  <a:pt x="3100" y="26050"/>
                  <a:pt x="3374" y="26354"/>
                </a:cubicBezTo>
                <a:cubicBezTo>
                  <a:pt x="3526" y="26475"/>
                  <a:pt x="3617" y="26658"/>
                  <a:pt x="3617" y="26871"/>
                </a:cubicBezTo>
                <a:cubicBezTo>
                  <a:pt x="3678" y="26931"/>
                  <a:pt x="3769" y="27023"/>
                  <a:pt x="3860" y="27083"/>
                </a:cubicBezTo>
                <a:cubicBezTo>
                  <a:pt x="3860" y="27083"/>
                  <a:pt x="3860" y="27070"/>
                  <a:pt x="3869" y="27070"/>
                </a:cubicBezTo>
                <a:cubicBezTo>
                  <a:pt x="3874" y="27070"/>
                  <a:pt x="3881" y="27073"/>
                  <a:pt x="3891" y="27083"/>
                </a:cubicBezTo>
                <a:cubicBezTo>
                  <a:pt x="3921" y="27114"/>
                  <a:pt x="3982" y="27144"/>
                  <a:pt x="4012" y="27175"/>
                </a:cubicBezTo>
                <a:cubicBezTo>
                  <a:pt x="4256" y="27448"/>
                  <a:pt x="4499" y="27631"/>
                  <a:pt x="4742" y="27904"/>
                </a:cubicBezTo>
                <a:cubicBezTo>
                  <a:pt x="4803" y="27965"/>
                  <a:pt x="4894" y="28147"/>
                  <a:pt x="4863" y="28178"/>
                </a:cubicBezTo>
                <a:cubicBezTo>
                  <a:pt x="4863" y="28208"/>
                  <a:pt x="4803" y="28269"/>
                  <a:pt x="4772" y="28330"/>
                </a:cubicBezTo>
                <a:lnTo>
                  <a:pt x="4803" y="28360"/>
                </a:lnTo>
                <a:cubicBezTo>
                  <a:pt x="4863" y="28512"/>
                  <a:pt x="4924" y="28664"/>
                  <a:pt x="4955" y="28816"/>
                </a:cubicBezTo>
                <a:lnTo>
                  <a:pt x="5076" y="28968"/>
                </a:lnTo>
                <a:cubicBezTo>
                  <a:pt x="5471" y="29181"/>
                  <a:pt x="5806" y="29545"/>
                  <a:pt x="5958" y="30001"/>
                </a:cubicBezTo>
                <a:cubicBezTo>
                  <a:pt x="6018" y="30093"/>
                  <a:pt x="6079" y="30214"/>
                  <a:pt x="6140" y="30305"/>
                </a:cubicBezTo>
                <a:cubicBezTo>
                  <a:pt x="6262" y="30397"/>
                  <a:pt x="6414" y="30518"/>
                  <a:pt x="6505" y="30670"/>
                </a:cubicBezTo>
                <a:cubicBezTo>
                  <a:pt x="6535" y="30700"/>
                  <a:pt x="6566" y="30761"/>
                  <a:pt x="6566" y="30792"/>
                </a:cubicBezTo>
                <a:lnTo>
                  <a:pt x="6566" y="30852"/>
                </a:lnTo>
                <a:lnTo>
                  <a:pt x="6474" y="30852"/>
                </a:lnTo>
                <a:cubicBezTo>
                  <a:pt x="6444" y="30852"/>
                  <a:pt x="6414" y="30852"/>
                  <a:pt x="6383" y="30883"/>
                </a:cubicBezTo>
                <a:cubicBezTo>
                  <a:pt x="6383" y="30883"/>
                  <a:pt x="6383" y="30913"/>
                  <a:pt x="6383" y="30944"/>
                </a:cubicBezTo>
                <a:cubicBezTo>
                  <a:pt x="6414" y="31004"/>
                  <a:pt x="6414" y="31035"/>
                  <a:pt x="6444" y="31065"/>
                </a:cubicBezTo>
                <a:cubicBezTo>
                  <a:pt x="6505" y="31126"/>
                  <a:pt x="6596" y="31156"/>
                  <a:pt x="6596" y="31308"/>
                </a:cubicBezTo>
                <a:cubicBezTo>
                  <a:pt x="6596" y="31369"/>
                  <a:pt x="6626" y="31430"/>
                  <a:pt x="6657" y="31521"/>
                </a:cubicBezTo>
                <a:cubicBezTo>
                  <a:pt x="6748" y="31582"/>
                  <a:pt x="6778" y="31673"/>
                  <a:pt x="6809" y="31795"/>
                </a:cubicBezTo>
                <a:lnTo>
                  <a:pt x="37083" y="8876"/>
                </a:lnTo>
                <a:cubicBezTo>
                  <a:pt x="36931" y="8603"/>
                  <a:pt x="36809" y="8360"/>
                  <a:pt x="36627" y="8025"/>
                </a:cubicBezTo>
                <a:cubicBezTo>
                  <a:pt x="36566" y="7904"/>
                  <a:pt x="36505" y="7752"/>
                  <a:pt x="36505" y="7600"/>
                </a:cubicBezTo>
                <a:cubicBezTo>
                  <a:pt x="36445" y="7509"/>
                  <a:pt x="36384" y="7448"/>
                  <a:pt x="36323" y="7357"/>
                </a:cubicBezTo>
                <a:lnTo>
                  <a:pt x="36262" y="7357"/>
                </a:lnTo>
                <a:cubicBezTo>
                  <a:pt x="36262" y="7326"/>
                  <a:pt x="36232" y="7265"/>
                  <a:pt x="36232" y="7235"/>
                </a:cubicBezTo>
                <a:cubicBezTo>
                  <a:pt x="36201" y="7144"/>
                  <a:pt x="36141" y="7083"/>
                  <a:pt x="36110" y="6992"/>
                </a:cubicBezTo>
                <a:lnTo>
                  <a:pt x="35958" y="6810"/>
                </a:lnTo>
                <a:cubicBezTo>
                  <a:pt x="35928" y="6718"/>
                  <a:pt x="35867" y="6627"/>
                  <a:pt x="35806" y="6597"/>
                </a:cubicBezTo>
                <a:cubicBezTo>
                  <a:pt x="35776" y="6566"/>
                  <a:pt x="35776" y="6536"/>
                  <a:pt x="35745" y="6536"/>
                </a:cubicBezTo>
                <a:cubicBezTo>
                  <a:pt x="35593" y="6384"/>
                  <a:pt x="35442" y="6232"/>
                  <a:pt x="35290" y="6110"/>
                </a:cubicBezTo>
                <a:cubicBezTo>
                  <a:pt x="35275" y="6130"/>
                  <a:pt x="35259" y="6139"/>
                  <a:pt x="35243" y="6139"/>
                </a:cubicBezTo>
                <a:cubicBezTo>
                  <a:pt x="35159" y="6139"/>
                  <a:pt x="35057" y="5913"/>
                  <a:pt x="34955" y="5837"/>
                </a:cubicBezTo>
                <a:cubicBezTo>
                  <a:pt x="34925" y="5715"/>
                  <a:pt x="34864" y="5624"/>
                  <a:pt x="34773" y="5563"/>
                </a:cubicBezTo>
                <a:cubicBezTo>
                  <a:pt x="34668" y="5484"/>
                  <a:pt x="34585" y="5405"/>
                  <a:pt x="34506" y="5405"/>
                </a:cubicBezTo>
                <a:cubicBezTo>
                  <a:pt x="34493" y="5405"/>
                  <a:pt x="34481" y="5407"/>
                  <a:pt x="34469" y="5411"/>
                </a:cubicBezTo>
                <a:cubicBezTo>
                  <a:pt x="34410" y="5417"/>
                  <a:pt x="34362" y="5422"/>
                  <a:pt x="34322" y="5422"/>
                </a:cubicBezTo>
                <a:cubicBezTo>
                  <a:pt x="34158" y="5422"/>
                  <a:pt x="34129" y="5341"/>
                  <a:pt x="33983" y="4925"/>
                </a:cubicBezTo>
                <a:cubicBezTo>
                  <a:pt x="33983" y="4895"/>
                  <a:pt x="33952" y="4895"/>
                  <a:pt x="33952" y="4864"/>
                </a:cubicBezTo>
                <a:cubicBezTo>
                  <a:pt x="33922" y="4803"/>
                  <a:pt x="33861" y="4743"/>
                  <a:pt x="33861" y="4743"/>
                </a:cubicBezTo>
                <a:cubicBezTo>
                  <a:pt x="33856" y="4748"/>
                  <a:pt x="33847" y="4751"/>
                  <a:pt x="33837" y="4751"/>
                </a:cubicBezTo>
                <a:cubicBezTo>
                  <a:pt x="33788" y="4751"/>
                  <a:pt x="33693" y="4696"/>
                  <a:pt x="33618" y="4621"/>
                </a:cubicBezTo>
                <a:lnTo>
                  <a:pt x="33679" y="4621"/>
                </a:lnTo>
                <a:cubicBezTo>
                  <a:pt x="33703" y="4621"/>
                  <a:pt x="33722" y="4626"/>
                  <a:pt x="33735" y="4626"/>
                </a:cubicBezTo>
                <a:cubicBezTo>
                  <a:pt x="33754" y="4626"/>
                  <a:pt x="33758" y="4615"/>
                  <a:pt x="33739" y="4560"/>
                </a:cubicBezTo>
                <a:cubicBezTo>
                  <a:pt x="33739" y="4469"/>
                  <a:pt x="33679" y="4408"/>
                  <a:pt x="33618" y="4347"/>
                </a:cubicBezTo>
                <a:cubicBezTo>
                  <a:pt x="33496" y="4256"/>
                  <a:pt x="33344" y="4135"/>
                  <a:pt x="33253" y="4013"/>
                </a:cubicBezTo>
                <a:cubicBezTo>
                  <a:pt x="33242" y="4015"/>
                  <a:pt x="33231" y="4016"/>
                  <a:pt x="33220" y="4016"/>
                </a:cubicBezTo>
                <a:cubicBezTo>
                  <a:pt x="33083" y="4016"/>
                  <a:pt x="32968" y="3848"/>
                  <a:pt x="32827" y="3679"/>
                </a:cubicBezTo>
                <a:cubicBezTo>
                  <a:pt x="32767" y="3588"/>
                  <a:pt x="32706" y="3527"/>
                  <a:pt x="32615" y="3496"/>
                </a:cubicBezTo>
                <a:cubicBezTo>
                  <a:pt x="32524" y="3466"/>
                  <a:pt x="32432" y="3405"/>
                  <a:pt x="32402" y="3344"/>
                </a:cubicBezTo>
                <a:cubicBezTo>
                  <a:pt x="32280" y="3192"/>
                  <a:pt x="32159" y="3010"/>
                  <a:pt x="32007" y="2858"/>
                </a:cubicBezTo>
                <a:cubicBezTo>
                  <a:pt x="31998" y="2845"/>
                  <a:pt x="31992" y="2836"/>
                  <a:pt x="31988" y="2831"/>
                </a:cubicBezTo>
                <a:lnTo>
                  <a:pt x="31988" y="2831"/>
                </a:lnTo>
                <a:cubicBezTo>
                  <a:pt x="31990" y="2832"/>
                  <a:pt x="31992" y="2833"/>
                  <a:pt x="31995" y="2833"/>
                </a:cubicBezTo>
                <a:cubicBezTo>
                  <a:pt x="32001" y="2833"/>
                  <a:pt x="32007" y="2826"/>
                  <a:pt x="32007" y="2797"/>
                </a:cubicBezTo>
                <a:cubicBezTo>
                  <a:pt x="32007" y="2776"/>
                  <a:pt x="32037" y="2754"/>
                  <a:pt x="32055" y="2754"/>
                </a:cubicBezTo>
                <a:cubicBezTo>
                  <a:pt x="32062" y="2754"/>
                  <a:pt x="32068" y="2758"/>
                  <a:pt x="32068" y="2767"/>
                </a:cubicBezTo>
                <a:lnTo>
                  <a:pt x="32098" y="2797"/>
                </a:lnTo>
                <a:cubicBezTo>
                  <a:pt x="31885" y="2493"/>
                  <a:pt x="31672" y="2189"/>
                  <a:pt x="31338" y="1825"/>
                </a:cubicBezTo>
                <a:lnTo>
                  <a:pt x="31065" y="1490"/>
                </a:lnTo>
                <a:lnTo>
                  <a:pt x="30913" y="1338"/>
                </a:lnTo>
                <a:cubicBezTo>
                  <a:pt x="30852" y="1308"/>
                  <a:pt x="30761" y="1247"/>
                  <a:pt x="30669" y="1186"/>
                </a:cubicBezTo>
                <a:cubicBezTo>
                  <a:pt x="30639" y="1156"/>
                  <a:pt x="30609" y="1095"/>
                  <a:pt x="30578" y="1065"/>
                </a:cubicBezTo>
                <a:lnTo>
                  <a:pt x="30578" y="1004"/>
                </a:lnTo>
                <a:cubicBezTo>
                  <a:pt x="30396" y="822"/>
                  <a:pt x="30244" y="639"/>
                  <a:pt x="30092" y="457"/>
                </a:cubicBezTo>
                <a:lnTo>
                  <a:pt x="29636" y="1"/>
                </a:lnTo>
                <a:close/>
              </a:path>
            </a:pathLst>
          </a:custGeom>
          <a:solidFill>
            <a:srgbClr val="FFFFFF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 rot="10543424">
            <a:off x="1313314" y="987585"/>
            <a:ext cx="1141347" cy="904301"/>
          </a:xfrm>
          <a:custGeom>
            <a:rect b="b" l="l" r="r" t="t"/>
            <a:pathLst>
              <a:path extrusionOk="0" h="31795" w="37083">
                <a:moveTo>
                  <a:pt x="29636" y="1"/>
                </a:moveTo>
                <a:lnTo>
                  <a:pt x="0" y="22494"/>
                </a:lnTo>
                <a:cubicBezTo>
                  <a:pt x="61" y="22524"/>
                  <a:pt x="122" y="22554"/>
                  <a:pt x="182" y="22554"/>
                </a:cubicBezTo>
                <a:cubicBezTo>
                  <a:pt x="274" y="22585"/>
                  <a:pt x="334" y="22646"/>
                  <a:pt x="365" y="22706"/>
                </a:cubicBezTo>
                <a:lnTo>
                  <a:pt x="730" y="23162"/>
                </a:lnTo>
                <a:cubicBezTo>
                  <a:pt x="753" y="23198"/>
                  <a:pt x="758" y="23206"/>
                  <a:pt x="756" y="23206"/>
                </a:cubicBezTo>
                <a:cubicBezTo>
                  <a:pt x="754" y="23206"/>
                  <a:pt x="747" y="23200"/>
                  <a:pt x="741" y="23200"/>
                </a:cubicBezTo>
                <a:cubicBezTo>
                  <a:pt x="735" y="23200"/>
                  <a:pt x="730" y="23205"/>
                  <a:pt x="730" y="23223"/>
                </a:cubicBezTo>
                <a:cubicBezTo>
                  <a:pt x="730" y="23254"/>
                  <a:pt x="699" y="23254"/>
                  <a:pt x="669" y="23254"/>
                </a:cubicBezTo>
                <a:lnTo>
                  <a:pt x="638" y="23223"/>
                </a:lnTo>
                <a:lnTo>
                  <a:pt x="638" y="23223"/>
                </a:lnTo>
                <a:cubicBezTo>
                  <a:pt x="851" y="23497"/>
                  <a:pt x="1064" y="23801"/>
                  <a:pt x="1338" y="24135"/>
                </a:cubicBezTo>
                <a:lnTo>
                  <a:pt x="1611" y="24469"/>
                </a:lnTo>
                <a:lnTo>
                  <a:pt x="1763" y="24591"/>
                </a:lnTo>
                <a:cubicBezTo>
                  <a:pt x="1824" y="24621"/>
                  <a:pt x="1885" y="24682"/>
                  <a:pt x="1976" y="24743"/>
                </a:cubicBezTo>
                <a:cubicBezTo>
                  <a:pt x="2006" y="24773"/>
                  <a:pt x="2037" y="24804"/>
                  <a:pt x="2067" y="24865"/>
                </a:cubicBezTo>
                <a:lnTo>
                  <a:pt x="2067" y="24895"/>
                </a:lnTo>
                <a:cubicBezTo>
                  <a:pt x="2219" y="25077"/>
                  <a:pt x="2371" y="25229"/>
                  <a:pt x="2493" y="25412"/>
                </a:cubicBezTo>
                <a:cubicBezTo>
                  <a:pt x="2797" y="25746"/>
                  <a:pt x="3100" y="26050"/>
                  <a:pt x="3374" y="26354"/>
                </a:cubicBezTo>
                <a:cubicBezTo>
                  <a:pt x="3526" y="26475"/>
                  <a:pt x="3617" y="26658"/>
                  <a:pt x="3617" y="26871"/>
                </a:cubicBezTo>
                <a:cubicBezTo>
                  <a:pt x="3678" y="26931"/>
                  <a:pt x="3769" y="27023"/>
                  <a:pt x="3860" y="27083"/>
                </a:cubicBezTo>
                <a:cubicBezTo>
                  <a:pt x="3860" y="27083"/>
                  <a:pt x="3860" y="27070"/>
                  <a:pt x="3869" y="27070"/>
                </a:cubicBezTo>
                <a:cubicBezTo>
                  <a:pt x="3874" y="27070"/>
                  <a:pt x="3881" y="27073"/>
                  <a:pt x="3891" y="27083"/>
                </a:cubicBezTo>
                <a:cubicBezTo>
                  <a:pt x="3921" y="27114"/>
                  <a:pt x="3982" y="27144"/>
                  <a:pt x="4012" y="27175"/>
                </a:cubicBezTo>
                <a:cubicBezTo>
                  <a:pt x="4256" y="27448"/>
                  <a:pt x="4499" y="27631"/>
                  <a:pt x="4742" y="27904"/>
                </a:cubicBezTo>
                <a:cubicBezTo>
                  <a:pt x="4803" y="27965"/>
                  <a:pt x="4894" y="28147"/>
                  <a:pt x="4863" y="28178"/>
                </a:cubicBezTo>
                <a:cubicBezTo>
                  <a:pt x="4863" y="28208"/>
                  <a:pt x="4803" y="28269"/>
                  <a:pt x="4772" y="28330"/>
                </a:cubicBezTo>
                <a:lnTo>
                  <a:pt x="4803" y="28360"/>
                </a:lnTo>
                <a:cubicBezTo>
                  <a:pt x="4863" y="28512"/>
                  <a:pt x="4924" y="28664"/>
                  <a:pt x="4955" y="28816"/>
                </a:cubicBezTo>
                <a:lnTo>
                  <a:pt x="5076" y="28968"/>
                </a:lnTo>
                <a:cubicBezTo>
                  <a:pt x="5471" y="29181"/>
                  <a:pt x="5806" y="29545"/>
                  <a:pt x="5958" y="30001"/>
                </a:cubicBezTo>
                <a:cubicBezTo>
                  <a:pt x="6018" y="30093"/>
                  <a:pt x="6079" y="30214"/>
                  <a:pt x="6140" y="30305"/>
                </a:cubicBezTo>
                <a:cubicBezTo>
                  <a:pt x="6262" y="30397"/>
                  <a:pt x="6414" y="30518"/>
                  <a:pt x="6505" y="30670"/>
                </a:cubicBezTo>
                <a:cubicBezTo>
                  <a:pt x="6535" y="30700"/>
                  <a:pt x="6566" y="30761"/>
                  <a:pt x="6566" y="30792"/>
                </a:cubicBezTo>
                <a:lnTo>
                  <a:pt x="6566" y="30852"/>
                </a:lnTo>
                <a:lnTo>
                  <a:pt x="6474" y="30852"/>
                </a:lnTo>
                <a:cubicBezTo>
                  <a:pt x="6444" y="30852"/>
                  <a:pt x="6414" y="30852"/>
                  <a:pt x="6383" y="30883"/>
                </a:cubicBezTo>
                <a:cubicBezTo>
                  <a:pt x="6383" y="30883"/>
                  <a:pt x="6383" y="30913"/>
                  <a:pt x="6383" y="30944"/>
                </a:cubicBezTo>
                <a:cubicBezTo>
                  <a:pt x="6414" y="31004"/>
                  <a:pt x="6414" y="31035"/>
                  <a:pt x="6444" y="31065"/>
                </a:cubicBezTo>
                <a:cubicBezTo>
                  <a:pt x="6505" y="31126"/>
                  <a:pt x="6596" y="31156"/>
                  <a:pt x="6596" y="31308"/>
                </a:cubicBezTo>
                <a:cubicBezTo>
                  <a:pt x="6596" y="31369"/>
                  <a:pt x="6626" y="31430"/>
                  <a:pt x="6657" y="31521"/>
                </a:cubicBezTo>
                <a:cubicBezTo>
                  <a:pt x="6748" y="31582"/>
                  <a:pt x="6778" y="31673"/>
                  <a:pt x="6809" y="31795"/>
                </a:cubicBezTo>
                <a:lnTo>
                  <a:pt x="37083" y="8876"/>
                </a:lnTo>
                <a:cubicBezTo>
                  <a:pt x="36931" y="8603"/>
                  <a:pt x="36809" y="8360"/>
                  <a:pt x="36627" y="8025"/>
                </a:cubicBezTo>
                <a:cubicBezTo>
                  <a:pt x="36566" y="7904"/>
                  <a:pt x="36505" y="7752"/>
                  <a:pt x="36505" y="7600"/>
                </a:cubicBezTo>
                <a:cubicBezTo>
                  <a:pt x="36445" y="7509"/>
                  <a:pt x="36384" y="7448"/>
                  <a:pt x="36323" y="7357"/>
                </a:cubicBezTo>
                <a:lnTo>
                  <a:pt x="36262" y="7357"/>
                </a:lnTo>
                <a:cubicBezTo>
                  <a:pt x="36262" y="7326"/>
                  <a:pt x="36232" y="7265"/>
                  <a:pt x="36232" y="7235"/>
                </a:cubicBezTo>
                <a:cubicBezTo>
                  <a:pt x="36201" y="7144"/>
                  <a:pt x="36141" y="7083"/>
                  <a:pt x="36110" y="6992"/>
                </a:cubicBezTo>
                <a:lnTo>
                  <a:pt x="35958" y="6810"/>
                </a:lnTo>
                <a:cubicBezTo>
                  <a:pt x="35928" y="6718"/>
                  <a:pt x="35867" y="6627"/>
                  <a:pt x="35806" y="6597"/>
                </a:cubicBezTo>
                <a:cubicBezTo>
                  <a:pt x="35776" y="6566"/>
                  <a:pt x="35776" y="6536"/>
                  <a:pt x="35745" y="6536"/>
                </a:cubicBezTo>
                <a:cubicBezTo>
                  <a:pt x="35593" y="6384"/>
                  <a:pt x="35442" y="6232"/>
                  <a:pt x="35290" y="6110"/>
                </a:cubicBezTo>
                <a:cubicBezTo>
                  <a:pt x="35275" y="6130"/>
                  <a:pt x="35259" y="6139"/>
                  <a:pt x="35243" y="6139"/>
                </a:cubicBezTo>
                <a:cubicBezTo>
                  <a:pt x="35159" y="6139"/>
                  <a:pt x="35057" y="5913"/>
                  <a:pt x="34955" y="5837"/>
                </a:cubicBezTo>
                <a:cubicBezTo>
                  <a:pt x="34925" y="5715"/>
                  <a:pt x="34864" y="5624"/>
                  <a:pt x="34773" y="5563"/>
                </a:cubicBezTo>
                <a:cubicBezTo>
                  <a:pt x="34668" y="5484"/>
                  <a:pt x="34585" y="5405"/>
                  <a:pt x="34506" y="5405"/>
                </a:cubicBezTo>
                <a:cubicBezTo>
                  <a:pt x="34493" y="5405"/>
                  <a:pt x="34481" y="5407"/>
                  <a:pt x="34469" y="5411"/>
                </a:cubicBezTo>
                <a:cubicBezTo>
                  <a:pt x="34410" y="5417"/>
                  <a:pt x="34362" y="5422"/>
                  <a:pt x="34322" y="5422"/>
                </a:cubicBezTo>
                <a:cubicBezTo>
                  <a:pt x="34158" y="5422"/>
                  <a:pt x="34129" y="5341"/>
                  <a:pt x="33983" y="4925"/>
                </a:cubicBezTo>
                <a:cubicBezTo>
                  <a:pt x="33983" y="4895"/>
                  <a:pt x="33952" y="4895"/>
                  <a:pt x="33952" y="4864"/>
                </a:cubicBezTo>
                <a:cubicBezTo>
                  <a:pt x="33922" y="4803"/>
                  <a:pt x="33861" y="4743"/>
                  <a:pt x="33861" y="4743"/>
                </a:cubicBezTo>
                <a:cubicBezTo>
                  <a:pt x="33856" y="4748"/>
                  <a:pt x="33847" y="4751"/>
                  <a:pt x="33837" y="4751"/>
                </a:cubicBezTo>
                <a:cubicBezTo>
                  <a:pt x="33788" y="4751"/>
                  <a:pt x="33693" y="4696"/>
                  <a:pt x="33618" y="4621"/>
                </a:cubicBezTo>
                <a:lnTo>
                  <a:pt x="33679" y="4621"/>
                </a:lnTo>
                <a:cubicBezTo>
                  <a:pt x="33703" y="4621"/>
                  <a:pt x="33722" y="4626"/>
                  <a:pt x="33735" y="4626"/>
                </a:cubicBezTo>
                <a:cubicBezTo>
                  <a:pt x="33754" y="4626"/>
                  <a:pt x="33758" y="4615"/>
                  <a:pt x="33739" y="4560"/>
                </a:cubicBezTo>
                <a:cubicBezTo>
                  <a:pt x="33739" y="4469"/>
                  <a:pt x="33679" y="4408"/>
                  <a:pt x="33618" y="4347"/>
                </a:cubicBezTo>
                <a:cubicBezTo>
                  <a:pt x="33496" y="4256"/>
                  <a:pt x="33344" y="4135"/>
                  <a:pt x="33253" y="4013"/>
                </a:cubicBezTo>
                <a:cubicBezTo>
                  <a:pt x="33242" y="4015"/>
                  <a:pt x="33231" y="4016"/>
                  <a:pt x="33220" y="4016"/>
                </a:cubicBezTo>
                <a:cubicBezTo>
                  <a:pt x="33083" y="4016"/>
                  <a:pt x="32968" y="3848"/>
                  <a:pt x="32827" y="3679"/>
                </a:cubicBezTo>
                <a:cubicBezTo>
                  <a:pt x="32767" y="3588"/>
                  <a:pt x="32706" y="3527"/>
                  <a:pt x="32615" y="3496"/>
                </a:cubicBezTo>
                <a:cubicBezTo>
                  <a:pt x="32524" y="3466"/>
                  <a:pt x="32432" y="3405"/>
                  <a:pt x="32402" y="3344"/>
                </a:cubicBezTo>
                <a:cubicBezTo>
                  <a:pt x="32280" y="3192"/>
                  <a:pt x="32159" y="3010"/>
                  <a:pt x="32007" y="2858"/>
                </a:cubicBezTo>
                <a:cubicBezTo>
                  <a:pt x="31998" y="2845"/>
                  <a:pt x="31992" y="2836"/>
                  <a:pt x="31988" y="2831"/>
                </a:cubicBezTo>
                <a:lnTo>
                  <a:pt x="31988" y="2831"/>
                </a:lnTo>
                <a:cubicBezTo>
                  <a:pt x="31990" y="2832"/>
                  <a:pt x="31992" y="2833"/>
                  <a:pt x="31995" y="2833"/>
                </a:cubicBezTo>
                <a:cubicBezTo>
                  <a:pt x="32001" y="2833"/>
                  <a:pt x="32007" y="2826"/>
                  <a:pt x="32007" y="2797"/>
                </a:cubicBezTo>
                <a:cubicBezTo>
                  <a:pt x="32007" y="2776"/>
                  <a:pt x="32037" y="2754"/>
                  <a:pt x="32055" y="2754"/>
                </a:cubicBezTo>
                <a:cubicBezTo>
                  <a:pt x="32062" y="2754"/>
                  <a:pt x="32068" y="2758"/>
                  <a:pt x="32068" y="2767"/>
                </a:cubicBezTo>
                <a:lnTo>
                  <a:pt x="32098" y="2797"/>
                </a:lnTo>
                <a:cubicBezTo>
                  <a:pt x="31885" y="2493"/>
                  <a:pt x="31672" y="2189"/>
                  <a:pt x="31338" y="1825"/>
                </a:cubicBezTo>
                <a:lnTo>
                  <a:pt x="31065" y="1490"/>
                </a:lnTo>
                <a:lnTo>
                  <a:pt x="30913" y="1338"/>
                </a:lnTo>
                <a:cubicBezTo>
                  <a:pt x="30852" y="1308"/>
                  <a:pt x="30761" y="1247"/>
                  <a:pt x="30669" y="1186"/>
                </a:cubicBezTo>
                <a:cubicBezTo>
                  <a:pt x="30639" y="1156"/>
                  <a:pt x="30609" y="1095"/>
                  <a:pt x="30578" y="1065"/>
                </a:cubicBezTo>
                <a:lnTo>
                  <a:pt x="30578" y="1004"/>
                </a:lnTo>
                <a:cubicBezTo>
                  <a:pt x="30396" y="822"/>
                  <a:pt x="30244" y="639"/>
                  <a:pt x="30092" y="457"/>
                </a:cubicBezTo>
                <a:lnTo>
                  <a:pt x="29636" y="1"/>
                </a:lnTo>
                <a:close/>
              </a:path>
            </a:pathLst>
          </a:custGeom>
          <a:solidFill>
            <a:srgbClr val="FFFFFF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5">
            <a:alphaModFix/>
          </a:blip>
          <a:srcRect b="27008" l="-4042" r="13610" t="48224"/>
          <a:stretch/>
        </p:blipFill>
        <p:spPr>
          <a:xfrm>
            <a:off x="4547249" y="1217575"/>
            <a:ext cx="2857798" cy="5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26640">
            <a:off x="6143311" y="1214864"/>
            <a:ext cx="1348930" cy="138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9149" y="2627176"/>
            <a:ext cx="1427100" cy="14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 txBox="1"/>
          <p:nvPr>
            <p:ph type="ctrTitle"/>
          </p:nvPr>
        </p:nvSpPr>
        <p:spPr>
          <a:xfrm>
            <a:off x="1712600" y="1295975"/>
            <a:ext cx="5850900" cy="19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atisfy"/>
                <a:ea typeface="Satisfy"/>
                <a:cs typeface="Satisfy"/>
                <a:sym typeface="Satisfy"/>
              </a:rPr>
              <a:t>Life Lessons Through Overcoming Challenges</a:t>
            </a:r>
            <a:endParaRPr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23" name="Google Shape;323;p35"/>
          <p:cNvSpPr txBox="1"/>
          <p:nvPr>
            <p:ph idx="1" type="subTitle"/>
          </p:nvPr>
        </p:nvSpPr>
        <p:spPr>
          <a:xfrm rot="232">
            <a:off x="2352145" y="3350898"/>
            <a:ext cx="44397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Members:</a:t>
            </a:r>
            <a:br>
              <a:rPr lang="en-GB"/>
            </a:br>
            <a:r>
              <a:rPr lang="en-GB"/>
              <a:t>Cindy, Ler Yan, Ryan, </a:t>
            </a:r>
            <a:r>
              <a:rPr lang="en-GB"/>
              <a:t>Hendy, Chun Yang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879175" y="876450"/>
            <a:ext cx="76314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After overcoming a life challenge, what were some positive lessons that came from the experience?</a:t>
            </a:r>
            <a:endParaRPr sz="1700"/>
          </a:p>
        </p:txBody>
      </p:sp>
      <p:sp>
        <p:nvSpPr>
          <p:cNvPr id="410" name="Google Shape;410;p44"/>
          <p:cNvSpPr txBox="1"/>
          <p:nvPr>
            <p:ph type="title"/>
          </p:nvPr>
        </p:nvSpPr>
        <p:spPr>
          <a:xfrm>
            <a:off x="879175" y="388375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Theme 4: The Rewards and Wisdom gained 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411" name="Google Shape;411;p44"/>
          <p:cNvSpPr txBox="1"/>
          <p:nvPr>
            <p:ph idx="1" type="body"/>
          </p:nvPr>
        </p:nvSpPr>
        <p:spPr>
          <a:xfrm>
            <a:off x="4812375" y="1572175"/>
            <a:ext cx="40179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Through this challenge: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Openness.</a:t>
            </a:r>
            <a:endParaRPr sz="1700"/>
          </a:p>
          <a:p>
            <a:pPr indent="-336550" lvl="1" marL="809999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Cultivating wisdom.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Make plans to become a better person.</a:t>
            </a:r>
            <a:endParaRPr sz="1700"/>
          </a:p>
          <a:p>
            <a:pPr indent="-336550" lvl="1" marL="809999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Problem-Focused Coping.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12" name="Google Shape;412;p44"/>
          <p:cNvSpPr/>
          <p:nvPr/>
        </p:nvSpPr>
        <p:spPr>
          <a:xfrm>
            <a:off x="964025" y="2216275"/>
            <a:ext cx="3901500" cy="89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When you really sit down and think about it, you would be able to find a way out.</a:t>
            </a: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b="1" sz="17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13" name="Google Shape;413;p44"/>
          <p:cNvSpPr/>
          <p:nvPr/>
        </p:nvSpPr>
        <p:spPr>
          <a:xfrm>
            <a:off x="964025" y="1495975"/>
            <a:ext cx="3901500" cy="644100"/>
          </a:xfrm>
          <a:prstGeom prst="rect">
            <a:avLst/>
          </a:prstGeom>
          <a:solidFill>
            <a:srgbClr val="F8CCBC">
              <a:alpha val="45250"/>
            </a:srgbClr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 the face of adversity, stress or whatsoever, remain an open mindset.</a:t>
            </a: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sz="1700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363" y="3108425"/>
            <a:ext cx="2604825" cy="17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idx="1" type="body"/>
          </p:nvPr>
        </p:nvSpPr>
        <p:spPr>
          <a:xfrm>
            <a:off x="879175" y="881250"/>
            <a:ext cx="76314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After overcoming a life challenge, what were some positive lessons that came from the experience?</a:t>
            </a:r>
            <a:endParaRPr sz="1700"/>
          </a:p>
        </p:txBody>
      </p:sp>
      <p:sp>
        <p:nvSpPr>
          <p:cNvPr id="420" name="Google Shape;420;p45"/>
          <p:cNvSpPr txBox="1"/>
          <p:nvPr>
            <p:ph type="title"/>
          </p:nvPr>
        </p:nvSpPr>
        <p:spPr>
          <a:xfrm>
            <a:off x="879175" y="388375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Theme 4: The Rewards and Wisdom gained 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4780675" y="1365125"/>
            <a:ext cx="4017900" cy="28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Through this challenge: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Seeking support from others.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Talking and seeking advice from them.</a:t>
            </a:r>
            <a:endParaRPr sz="1700"/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Problem-focused Coping.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Learnt from other people’s mistakes.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Seeking information.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22" name="Google Shape;422;p45"/>
          <p:cNvSpPr/>
          <p:nvPr/>
        </p:nvSpPr>
        <p:spPr>
          <a:xfrm>
            <a:off x="879175" y="1485600"/>
            <a:ext cx="3901500" cy="91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“Sometimes you really just need someone to pull you through any difficult times, and it can be anybody.</a:t>
            </a:r>
            <a:r>
              <a:rPr b="1"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”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23" name="Google Shape;423;p45"/>
          <p:cNvSpPr/>
          <p:nvPr/>
        </p:nvSpPr>
        <p:spPr>
          <a:xfrm>
            <a:off x="879175" y="2483000"/>
            <a:ext cx="3901500" cy="1436100"/>
          </a:xfrm>
          <a:prstGeom prst="rect">
            <a:avLst/>
          </a:prstGeom>
          <a:solidFill>
            <a:srgbClr val="F8CCBC">
              <a:alpha val="45250"/>
            </a:srgbClr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when you listen to other people’s story and how they overcome challenges - These are some very useful avenues to learn from. And when you get hit, you know how to deal with it.</a:t>
            </a:r>
            <a:r>
              <a:rPr b="1"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"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24" name="Google Shape;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613" y="3919100"/>
            <a:ext cx="23317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/>
          <p:nvPr>
            <p:ph idx="1" type="body"/>
          </p:nvPr>
        </p:nvSpPr>
        <p:spPr>
          <a:xfrm>
            <a:off x="874375" y="800275"/>
            <a:ext cx="76314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What are some of your dreams for the future?</a:t>
            </a:r>
            <a:endParaRPr sz="1700"/>
          </a:p>
        </p:txBody>
      </p:sp>
      <p:sp>
        <p:nvSpPr>
          <p:cNvPr id="430" name="Google Shape;430;p46"/>
          <p:cNvSpPr txBox="1"/>
          <p:nvPr>
            <p:ph type="title"/>
          </p:nvPr>
        </p:nvSpPr>
        <p:spPr>
          <a:xfrm>
            <a:off x="879175" y="383250"/>
            <a:ext cx="76218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Theme 5: Future outlooks, Dreams, and Aspirations.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431" name="Google Shape;431;p46"/>
          <p:cNvSpPr/>
          <p:nvPr/>
        </p:nvSpPr>
        <p:spPr>
          <a:xfrm>
            <a:off x="879175" y="1445175"/>
            <a:ext cx="3603000" cy="974100"/>
          </a:xfrm>
          <a:prstGeom prst="rect">
            <a:avLst/>
          </a:prstGeom>
          <a:solidFill>
            <a:srgbClr val="F8CCBC">
              <a:alpha val="45250"/>
            </a:srgbClr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 dream is to live my life properly and to make sure that I do not have any regrets in life.</a:t>
            </a:r>
            <a:r>
              <a:rPr b="1"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”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32" name="Google Shape;432;p46"/>
          <p:cNvSpPr txBox="1"/>
          <p:nvPr>
            <p:ph idx="1" type="body"/>
          </p:nvPr>
        </p:nvSpPr>
        <p:spPr>
          <a:xfrm>
            <a:off x="4482175" y="1134400"/>
            <a:ext cx="4263900" cy="3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Through this challenge: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V</a:t>
            </a:r>
            <a:r>
              <a:rPr lang="en-GB" sz="1700"/>
              <a:t>alues-Based goal: Gratitude.</a:t>
            </a:r>
            <a:endParaRPr sz="17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Long term goal: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Living a life with gratitude.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Short term goals:</a:t>
            </a:r>
            <a:endParaRPr sz="1700"/>
          </a:p>
          <a:p>
            <a:pPr indent="-336550" lvl="1" marL="809999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Be grateful to people around him.</a:t>
            </a:r>
            <a:endParaRPr sz="1700"/>
          </a:p>
          <a:p>
            <a:pPr indent="-336550" lvl="1" marL="809999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Be happy and appreciate others.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Possible barriers:</a:t>
            </a:r>
            <a:endParaRPr sz="1700"/>
          </a:p>
          <a:p>
            <a:pPr indent="-336550" lvl="1" marL="809999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Moments where decisions are tough to make and may cause regrets.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33" name="Google Shape;433;p46"/>
          <p:cNvSpPr/>
          <p:nvPr/>
        </p:nvSpPr>
        <p:spPr>
          <a:xfrm>
            <a:off x="879175" y="2515775"/>
            <a:ext cx="3603000" cy="88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atamaran"/>
                <a:ea typeface="Catamaran"/>
                <a:cs typeface="Catamaran"/>
                <a:sym typeface="Catamaran"/>
              </a:rPr>
              <a:t>“</a:t>
            </a:r>
            <a:r>
              <a:rPr lang="en-GB" sz="1700">
                <a:latin typeface="Catamaran"/>
                <a:ea typeface="Catamaran"/>
                <a:cs typeface="Catamaran"/>
                <a:sym typeface="Catamaran"/>
              </a:rPr>
              <a:t>Right now I have the opportunity in life to be grateful to the people around me.</a:t>
            </a:r>
            <a:r>
              <a:rPr b="1" lang="en-GB" sz="1700">
                <a:latin typeface="Catamaran"/>
                <a:ea typeface="Catamaran"/>
                <a:cs typeface="Catamaran"/>
                <a:sym typeface="Catamaran"/>
              </a:rPr>
              <a:t>”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34" name="Google Shape;434;p46"/>
          <p:cNvSpPr/>
          <p:nvPr/>
        </p:nvSpPr>
        <p:spPr>
          <a:xfrm>
            <a:off x="849925" y="3497125"/>
            <a:ext cx="3603000" cy="819600"/>
          </a:xfrm>
          <a:prstGeom prst="rect">
            <a:avLst/>
          </a:prstGeom>
          <a:solidFill>
            <a:srgbClr val="F8CCBC">
              <a:alpha val="45250"/>
            </a:srgbClr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tamaran"/>
                <a:ea typeface="Catamaran"/>
                <a:cs typeface="Catamaran"/>
                <a:sym typeface="Catamaran"/>
              </a:rPr>
              <a:t>“</a:t>
            </a:r>
            <a:r>
              <a:rPr lang="en-GB" sz="1600">
                <a:latin typeface="Catamaran"/>
                <a:ea typeface="Catamaran"/>
                <a:cs typeface="Catamaran"/>
                <a:sym typeface="Catamaran"/>
              </a:rPr>
              <a:t>Hopefully, people around me can feel that my gratitude towards them.</a:t>
            </a:r>
            <a:r>
              <a:rPr b="1" lang="en-GB" sz="1600">
                <a:latin typeface="Catamaran"/>
                <a:ea typeface="Catamaran"/>
                <a:cs typeface="Catamaran"/>
                <a:sym typeface="Catamaran"/>
              </a:rPr>
              <a:t>”</a:t>
            </a:r>
            <a:endParaRPr b="1" sz="16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/>
          <p:nvPr>
            <p:ph idx="1" type="body"/>
          </p:nvPr>
        </p:nvSpPr>
        <p:spPr>
          <a:xfrm>
            <a:off x="740600" y="1353550"/>
            <a:ext cx="6364500" cy="30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</a:t>
            </a:r>
            <a:r>
              <a:rPr lang="en-GB" sz="1800"/>
              <a:t>nternal factors and external factors are essential.</a:t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Think about the people around you before taking any action. </a:t>
            </a:r>
            <a:endParaRPr sz="1800" u="sng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Success may not be as important as you think it is.</a:t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Stress is part and parcel of life. </a:t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ability to strike a balance between life and stress is the best for all of us.</a:t>
            </a:r>
            <a:endParaRPr sz="1800"/>
          </a:p>
        </p:txBody>
      </p:sp>
      <p:sp>
        <p:nvSpPr>
          <p:cNvPr id="440" name="Google Shape;440;p47"/>
          <p:cNvSpPr txBox="1"/>
          <p:nvPr>
            <p:ph type="title"/>
          </p:nvPr>
        </p:nvSpPr>
        <p:spPr>
          <a:xfrm>
            <a:off x="879175" y="411075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atisfy"/>
                <a:ea typeface="Satisfy"/>
                <a:cs typeface="Satisfy"/>
                <a:sym typeface="Satisfy"/>
              </a:rPr>
              <a:t>What has our group learnt?</a:t>
            </a:r>
            <a:endParaRPr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441" name="Google Shape;441;p47"/>
          <p:cNvPicPr preferRelativeResize="0"/>
          <p:nvPr/>
        </p:nvPicPr>
        <p:blipFill rotWithShape="1">
          <a:blip r:embed="rId3">
            <a:alphaModFix/>
          </a:blip>
          <a:srcRect b="9485" l="30290" r="9166" t="0"/>
          <a:stretch/>
        </p:blipFill>
        <p:spPr>
          <a:xfrm>
            <a:off x="7105000" y="1943700"/>
            <a:ext cx="1580100" cy="16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/>
          <p:nvPr/>
        </p:nvSpPr>
        <p:spPr>
          <a:xfrm>
            <a:off x="2110050" y="1652825"/>
            <a:ext cx="4923900" cy="2057400"/>
          </a:xfrm>
          <a:prstGeom prst="rect">
            <a:avLst/>
          </a:prstGeom>
          <a:solidFill>
            <a:srgbClr val="FCE5CD">
              <a:alpha val="636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Satisfy"/>
                <a:ea typeface="Satisfy"/>
                <a:cs typeface="Satisfy"/>
                <a:sym typeface="Satisfy"/>
              </a:rPr>
              <a:t>Thank You!</a:t>
            </a:r>
            <a:endParaRPr sz="6000">
              <a:latin typeface="Satisfy"/>
              <a:ea typeface="Satisfy"/>
              <a:cs typeface="Satisfy"/>
              <a:sym typeface="Satisf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8"/>
          <p:cNvSpPr/>
          <p:nvPr/>
        </p:nvSpPr>
        <p:spPr>
          <a:xfrm rot="10543424">
            <a:off x="1313314" y="987585"/>
            <a:ext cx="1141347" cy="904301"/>
          </a:xfrm>
          <a:custGeom>
            <a:rect b="b" l="l" r="r" t="t"/>
            <a:pathLst>
              <a:path extrusionOk="0" h="31795" w="37083">
                <a:moveTo>
                  <a:pt x="29636" y="1"/>
                </a:moveTo>
                <a:lnTo>
                  <a:pt x="0" y="22494"/>
                </a:lnTo>
                <a:cubicBezTo>
                  <a:pt x="61" y="22524"/>
                  <a:pt x="122" y="22554"/>
                  <a:pt x="182" y="22554"/>
                </a:cubicBezTo>
                <a:cubicBezTo>
                  <a:pt x="274" y="22585"/>
                  <a:pt x="334" y="22646"/>
                  <a:pt x="365" y="22706"/>
                </a:cubicBezTo>
                <a:lnTo>
                  <a:pt x="730" y="23162"/>
                </a:lnTo>
                <a:cubicBezTo>
                  <a:pt x="753" y="23198"/>
                  <a:pt x="758" y="23206"/>
                  <a:pt x="756" y="23206"/>
                </a:cubicBezTo>
                <a:cubicBezTo>
                  <a:pt x="754" y="23206"/>
                  <a:pt x="747" y="23200"/>
                  <a:pt x="741" y="23200"/>
                </a:cubicBezTo>
                <a:cubicBezTo>
                  <a:pt x="735" y="23200"/>
                  <a:pt x="730" y="23205"/>
                  <a:pt x="730" y="23223"/>
                </a:cubicBezTo>
                <a:cubicBezTo>
                  <a:pt x="730" y="23254"/>
                  <a:pt x="699" y="23254"/>
                  <a:pt x="669" y="23254"/>
                </a:cubicBezTo>
                <a:lnTo>
                  <a:pt x="638" y="23223"/>
                </a:lnTo>
                <a:lnTo>
                  <a:pt x="638" y="23223"/>
                </a:lnTo>
                <a:cubicBezTo>
                  <a:pt x="851" y="23497"/>
                  <a:pt x="1064" y="23801"/>
                  <a:pt x="1338" y="24135"/>
                </a:cubicBezTo>
                <a:lnTo>
                  <a:pt x="1611" y="24469"/>
                </a:lnTo>
                <a:lnTo>
                  <a:pt x="1763" y="24591"/>
                </a:lnTo>
                <a:cubicBezTo>
                  <a:pt x="1824" y="24621"/>
                  <a:pt x="1885" y="24682"/>
                  <a:pt x="1976" y="24743"/>
                </a:cubicBezTo>
                <a:cubicBezTo>
                  <a:pt x="2006" y="24773"/>
                  <a:pt x="2037" y="24804"/>
                  <a:pt x="2067" y="24865"/>
                </a:cubicBezTo>
                <a:lnTo>
                  <a:pt x="2067" y="24895"/>
                </a:lnTo>
                <a:cubicBezTo>
                  <a:pt x="2219" y="25077"/>
                  <a:pt x="2371" y="25229"/>
                  <a:pt x="2493" y="25412"/>
                </a:cubicBezTo>
                <a:cubicBezTo>
                  <a:pt x="2797" y="25746"/>
                  <a:pt x="3100" y="26050"/>
                  <a:pt x="3374" y="26354"/>
                </a:cubicBezTo>
                <a:cubicBezTo>
                  <a:pt x="3526" y="26475"/>
                  <a:pt x="3617" y="26658"/>
                  <a:pt x="3617" y="26871"/>
                </a:cubicBezTo>
                <a:cubicBezTo>
                  <a:pt x="3678" y="26931"/>
                  <a:pt x="3769" y="27023"/>
                  <a:pt x="3860" y="27083"/>
                </a:cubicBezTo>
                <a:cubicBezTo>
                  <a:pt x="3860" y="27083"/>
                  <a:pt x="3860" y="27070"/>
                  <a:pt x="3869" y="27070"/>
                </a:cubicBezTo>
                <a:cubicBezTo>
                  <a:pt x="3874" y="27070"/>
                  <a:pt x="3881" y="27073"/>
                  <a:pt x="3891" y="27083"/>
                </a:cubicBezTo>
                <a:cubicBezTo>
                  <a:pt x="3921" y="27114"/>
                  <a:pt x="3982" y="27144"/>
                  <a:pt x="4012" y="27175"/>
                </a:cubicBezTo>
                <a:cubicBezTo>
                  <a:pt x="4256" y="27448"/>
                  <a:pt x="4499" y="27631"/>
                  <a:pt x="4742" y="27904"/>
                </a:cubicBezTo>
                <a:cubicBezTo>
                  <a:pt x="4803" y="27965"/>
                  <a:pt x="4894" y="28147"/>
                  <a:pt x="4863" y="28178"/>
                </a:cubicBezTo>
                <a:cubicBezTo>
                  <a:pt x="4863" y="28208"/>
                  <a:pt x="4803" y="28269"/>
                  <a:pt x="4772" y="28330"/>
                </a:cubicBezTo>
                <a:lnTo>
                  <a:pt x="4803" y="28360"/>
                </a:lnTo>
                <a:cubicBezTo>
                  <a:pt x="4863" y="28512"/>
                  <a:pt x="4924" y="28664"/>
                  <a:pt x="4955" y="28816"/>
                </a:cubicBezTo>
                <a:lnTo>
                  <a:pt x="5076" y="28968"/>
                </a:lnTo>
                <a:cubicBezTo>
                  <a:pt x="5471" y="29181"/>
                  <a:pt x="5806" y="29545"/>
                  <a:pt x="5958" y="30001"/>
                </a:cubicBezTo>
                <a:cubicBezTo>
                  <a:pt x="6018" y="30093"/>
                  <a:pt x="6079" y="30214"/>
                  <a:pt x="6140" y="30305"/>
                </a:cubicBezTo>
                <a:cubicBezTo>
                  <a:pt x="6262" y="30397"/>
                  <a:pt x="6414" y="30518"/>
                  <a:pt x="6505" y="30670"/>
                </a:cubicBezTo>
                <a:cubicBezTo>
                  <a:pt x="6535" y="30700"/>
                  <a:pt x="6566" y="30761"/>
                  <a:pt x="6566" y="30792"/>
                </a:cubicBezTo>
                <a:lnTo>
                  <a:pt x="6566" y="30852"/>
                </a:lnTo>
                <a:lnTo>
                  <a:pt x="6474" y="30852"/>
                </a:lnTo>
                <a:cubicBezTo>
                  <a:pt x="6444" y="30852"/>
                  <a:pt x="6414" y="30852"/>
                  <a:pt x="6383" y="30883"/>
                </a:cubicBezTo>
                <a:cubicBezTo>
                  <a:pt x="6383" y="30883"/>
                  <a:pt x="6383" y="30913"/>
                  <a:pt x="6383" y="30944"/>
                </a:cubicBezTo>
                <a:cubicBezTo>
                  <a:pt x="6414" y="31004"/>
                  <a:pt x="6414" y="31035"/>
                  <a:pt x="6444" y="31065"/>
                </a:cubicBezTo>
                <a:cubicBezTo>
                  <a:pt x="6505" y="31126"/>
                  <a:pt x="6596" y="31156"/>
                  <a:pt x="6596" y="31308"/>
                </a:cubicBezTo>
                <a:cubicBezTo>
                  <a:pt x="6596" y="31369"/>
                  <a:pt x="6626" y="31430"/>
                  <a:pt x="6657" y="31521"/>
                </a:cubicBezTo>
                <a:cubicBezTo>
                  <a:pt x="6748" y="31582"/>
                  <a:pt x="6778" y="31673"/>
                  <a:pt x="6809" y="31795"/>
                </a:cubicBezTo>
                <a:lnTo>
                  <a:pt x="37083" y="8876"/>
                </a:lnTo>
                <a:cubicBezTo>
                  <a:pt x="36931" y="8603"/>
                  <a:pt x="36809" y="8360"/>
                  <a:pt x="36627" y="8025"/>
                </a:cubicBezTo>
                <a:cubicBezTo>
                  <a:pt x="36566" y="7904"/>
                  <a:pt x="36505" y="7752"/>
                  <a:pt x="36505" y="7600"/>
                </a:cubicBezTo>
                <a:cubicBezTo>
                  <a:pt x="36445" y="7509"/>
                  <a:pt x="36384" y="7448"/>
                  <a:pt x="36323" y="7357"/>
                </a:cubicBezTo>
                <a:lnTo>
                  <a:pt x="36262" y="7357"/>
                </a:lnTo>
                <a:cubicBezTo>
                  <a:pt x="36262" y="7326"/>
                  <a:pt x="36232" y="7265"/>
                  <a:pt x="36232" y="7235"/>
                </a:cubicBezTo>
                <a:cubicBezTo>
                  <a:pt x="36201" y="7144"/>
                  <a:pt x="36141" y="7083"/>
                  <a:pt x="36110" y="6992"/>
                </a:cubicBezTo>
                <a:lnTo>
                  <a:pt x="35958" y="6810"/>
                </a:lnTo>
                <a:cubicBezTo>
                  <a:pt x="35928" y="6718"/>
                  <a:pt x="35867" y="6627"/>
                  <a:pt x="35806" y="6597"/>
                </a:cubicBezTo>
                <a:cubicBezTo>
                  <a:pt x="35776" y="6566"/>
                  <a:pt x="35776" y="6536"/>
                  <a:pt x="35745" y="6536"/>
                </a:cubicBezTo>
                <a:cubicBezTo>
                  <a:pt x="35593" y="6384"/>
                  <a:pt x="35442" y="6232"/>
                  <a:pt x="35290" y="6110"/>
                </a:cubicBezTo>
                <a:cubicBezTo>
                  <a:pt x="35275" y="6130"/>
                  <a:pt x="35259" y="6139"/>
                  <a:pt x="35243" y="6139"/>
                </a:cubicBezTo>
                <a:cubicBezTo>
                  <a:pt x="35159" y="6139"/>
                  <a:pt x="35057" y="5913"/>
                  <a:pt x="34955" y="5837"/>
                </a:cubicBezTo>
                <a:cubicBezTo>
                  <a:pt x="34925" y="5715"/>
                  <a:pt x="34864" y="5624"/>
                  <a:pt x="34773" y="5563"/>
                </a:cubicBezTo>
                <a:cubicBezTo>
                  <a:pt x="34668" y="5484"/>
                  <a:pt x="34585" y="5405"/>
                  <a:pt x="34506" y="5405"/>
                </a:cubicBezTo>
                <a:cubicBezTo>
                  <a:pt x="34493" y="5405"/>
                  <a:pt x="34481" y="5407"/>
                  <a:pt x="34469" y="5411"/>
                </a:cubicBezTo>
                <a:cubicBezTo>
                  <a:pt x="34410" y="5417"/>
                  <a:pt x="34362" y="5422"/>
                  <a:pt x="34322" y="5422"/>
                </a:cubicBezTo>
                <a:cubicBezTo>
                  <a:pt x="34158" y="5422"/>
                  <a:pt x="34129" y="5341"/>
                  <a:pt x="33983" y="4925"/>
                </a:cubicBezTo>
                <a:cubicBezTo>
                  <a:pt x="33983" y="4895"/>
                  <a:pt x="33952" y="4895"/>
                  <a:pt x="33952" y="4864"/>
                </a:cubicBezTo>
                <a:cubicBezTo>
                  <a:pt x="33922" y="4803"/>
                  <a:pt x="33861" y="4743"/>
                  <a:pt x="33861" y="4743"/>
                </a:cubicBezTo>
                <a:cubicBezTo>
                  <a:pt x="33856" y="4748"/>
                  <a:pt x="33847" y="4751"/>
                  <a:pt x="33837" y="4751"/>
                </a:cubicBezTo>
                <a:cubicBezTo>
                  <a:pt x="33788" y="4751"/>
                  <a:pt x="33693" y="4696"/>
                  <a:pt x="33618" y="4621"/>
                </a:cubicBezTo>
                <a:lnTo>
                  <a:pt x="33679" y="4621"/>
                </a:lnTo>
                <a:cubicBezTo>
                  <a:pt x="33703" y="4621"/>
                  <a:pt x="33722" y="4626"/>
                  <a:pt x="33735" y="4626"/>
                </a:cubicBezTo>
                <a:cubicBezTo>
                  <a:pt x="33754" y="4626"/>
                  <a:pt x="33758" y="4615"/>
                  <a:pt x="33739" y="4560"/>
                </a:cubicBezTo>
                <a:cubicBezTo>
                  <a:pt x="33739" y="4469"/>
                  <a:pt x="33679" y="4408"/>
                  <a:pt x="33618" y="4347"/>
                </a:cubicBezTo>
                <a:cubicBezTo>
                  <a:pt x="33496" y="4256"/>
                  <a:pt x="33344" y="4135"/>
                  <a:pt x="33253" y="4013"/>
                </a:cubicBezTo>
                <a:cubicBezTo>
                  <a:pt x="33242" y="4015"/>
                  <a:pt x="33231" y="4016"/>
                  <a:pt x="33220" y="4016"/>
                </a:cubicBezTo>
                <a:cubicBezTo>
                  <a:pt x="33083" y="4016"/>
                  <a:pt x="32968" y="3848"/>
                  <a:pt x="32827" y="3679"/>
                </a:cubicBezTo>
                <a:cubicBezTo>
                  <a:pt x="32767" y="3588"/>
                  <a:pt x="32706" y="3527"/>
                  <a:pt x="32615" y="3496"/>
                </a:cubicBezTo>
                <a:cubicBezTo>
                  <a:pt x="32524" y="3466"/>
                  <a:pt x="32432" y="3405"/>
                  <a:pt x="32402" y="3344"/>
                </a:cubicBezTo>
                <a:cubicBezTo>
                  <a:pt x="32280" y="3192"/>
                  <a:pt x="32159" y="3010"/>
                  <a:pt x="32007" y="2858"/>
                </a:cubicBezTo>
                <a:cubicBezTo>
                  <a:pt x="31998" y="2845"/>
                  <a:pt x="31992" y="2836"/>
                  <a:pt x="31988" y="2831"/>
                </a:cubicBezTo>
                <a:lnTo>
                  <a:pt x="31988" y="2831"/>
                </a:lnTo>
                <a:cubicBezTo>
                  <a:pt x="31990" y="2832"/>
                  <a:pt x="31992" y="2833"/>
                  <a:pt x="31995" y="2833"/>
                </a:cubicBezTo>
                <a:cubicBezTo>
                  <a:pt x="32001" y="2833"/>
                  <a:pt x="32007" y="2826"/>
                  <a:pt x="32007" y="2797"/>
                </a:cubicBezTo>
                <a:cubicBezTo>
                  <a:pt x="32007" y="2776"/>
                  <a:pt x="32037" y="2754"/>
                  <a:pt x="32055" y="2754"/>
                </a:cubicBezTo>
                <a:cubicBezTo>
                  <a:pt x="32062" y="2754"/>
                  <a:pt x="32068" y="2758"/>
                  <a:pt x="32068" y="2767"/>
                </a:cubicBezTo>
                <a:lnTo>
                  <a:pt x="32098" y="2797"/>
                </a:lnTo>
                <a:cubicBezTo>
                  <a:pt x="31885" y="2493"/>
                  <a:pt x="31672" y="2189"/>
                  <a:pt x="31338" y="1825"/>
                </a:cubicBezTo>
                <a:lnTo>
                  <a:pt x="31065" y="1490"/>
                </a:lnTo>
                <a:lnTo>
                  <a:pt x="30913" y="1338"/>
                </a:lnTo>
                <a:cubicBezTo>
                  <a:pt x="30852" y="1308"/>
                  <a:pt x="30761" y="1247"/>
                  <a:pt x="30669" y="1186"/>
                </a:cubicBezTo>
                <a:cubicBezTo>
                  <a:pt x="30639" y="1156"/>
                  <a:pt x="30609" y="1095"/>
                  <a:pt x="30578" y="1065"/>
                </a:cubicBezTo>
                <a:lnTo>
                  <a:pt x="30578" y="1004"/>
                </a:lnTo>
                <a:cubicBezTo>
                  <a:pt x="30396" y="822"/>
                  <a:pt x="30244" y="639"/>
                  <a:pt x="30092" y="457"/>
                </a:cubicBezTo>
                <a:lnTo>
                  <a:pt x="29636" y="1"/>
                </a:lnTo>
                <a:close/>
              </a:path>
            </a:pathLst>
          </a:custGeom>
          <a:solidFill>
            <a:srgbClr val="FFFFFF">
              <a:alpha val="22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/>
        </p:nvSpPr>
        <p:spPr>
          <a:xfrm>
            <a:off x="879175" y="331800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413533"/>
                </a:solidFill>
                <a:latin typeface="Pacifico"/>
                <a:ea typeface="Pacifico"/>
                <a:cs typeface="Pacifico"/>
                <a:sym typeface="Pacifico"/>
              </a:rPr>
              <a:t>Image References</a:t>
            </a:r>
            <a:endParaRPr sz="4000">
              <a:solidFill>
                <a:srgbClr val="41353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53" name="Google Shape;453;p49"/>
          <p:cNvSpPr txBox="1"/>
          <p:nvPr/>
        </p:nvSpPr>
        <p:spPr>
          <a:xfrm>
            <a:off x="903250" y="1078875"/>
            <a:ext cx="77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4" name="Google Shape;454;p49"/>
          <p:cNvSpPr txBox="1"/>
          <p:nvPr/>
        </p:nvSpPr>
        <p:spPr>
          <a:xfrm>
            <a:off x="983425" y="1078875"/>
            <a:ext cx="73422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Studio, T. (n.d.). Loading please wait icon illustration on White Background. Loading Please Wait Icon Illustration On Stock Vector (Royalty Free) 1962057103. Retrieved November 3, 2021, from </a:t>
            </a:r>
            <a:r>
              <a:rPr lang="en-GB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https://www.shutterstock.com/image-vector/loading-please-wait-icon-illustration-on-1962057103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. (slide 4)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Tavani, R. (n.d.). Growing money - plant on coins - finance and investment concept. Growing Money Plant On Coins Finance Stock Photo (Edit Now) 1007133835. Retrieved November 3, 2021, from </a:t>
            </a:r>
            <a:r>
              <a:rPr lang="en-GB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4"/>
              </a:rPr>
              <a:t>https://www.shutterstock.com/image-photo/growing-money-plant-on-coins-finance-1007133835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.  (slide 5)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Zerbor. (n.d.). Red Stamp on a white background - Temporary. Red Stamp On White Background Temporary Stock Illustration 1165179109. Retrieved November 3, 2021, from </a:t>
            </a:r>
            <a:r>
              <a:rPr lang="en-GB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5"/>
              </a:rPr>
              <a:t>https://www.shutterstock.com/image-illustration/red-stamp-on-white-background-temporary-1165179109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. (slide 6)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Bartlebaugh, H. (n.d.). Predicting Grit: Analysis of YouthTruth Data Offers Surprising Insights - YouthTruth. YouthTruth Student Survey. Retrieved November 3, 2021, from </a:t>
            </a:r>
            <a:r>
              <a:rPr lang="en-GB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6"/>
              </a:rPr>
              <a:t>https://youthtruthsurvey.org/predicting-grit-analysis-youthtruth-data-offers-surprising-insights/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(slide 7)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Adkinn. (n.d.). Microsoft learn. Microsoft Learn | Microsoft Docs. Retrieved November 3, 2021, from </a:t>
            </a:r>
            <a:r>
              <a:rPr lang="en-GB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7"/>
              </a:rPr>
              <a:t>https://docs.microsoft.com/en-us/learn/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.  (slide 8)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/>
        </p:nvSpPr>
        <p:spPr>
          <a:xfrm>
            <a:off x="879175" y="383250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413533"/>
                </a:solidFill>
                <a:latin typeface="Pacifico"/>
                <a:ea typeface="Pacifico"/>
                <a:cs typeface="Pacifico"/>
                <a:sym typeface="Pacifico"/>
              </a:rPr>
              <a:t>Image References</a:t>
            </a:r>
            <a:endParaRPr sz="4000">
              <a:solidFill>
                <a:srgbClr val="41353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60" name="Google Shape;460;p50"/>
          <p:cNvSpPr txBox="1"/>
          <p:nvPr/>
        </p:nvSpPr>
        <p:spPr>
          <a:xfrm>
            <a:off x="903250" y="1078875"/>
            <a:ext cx="77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983425" y="1152600"/>
            <a:ext cx="73422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Thibodeaux, W. (2019, January 4). Want a strong business relationship? watch these 3 areas. Inc.com. Retrieved November 3, 2021, from </a:t>
            </a:r>
            <a:r>
              <a:rPr lang="en-GB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3"/>
              </a:rPr>
              <a:t>https://www.inc.com/wanda-thibodeaux/want-a-strong-business-relationship-watch-these-3-areas.html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. (slide 9)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Barratt, B. (2019, January 31). How to write A to do list that you'll actually stick to. Forbes. Retrieved November 3, 2021, from </a:t>
            </a:r>
            <a:r>
              <a:rPr lang="en-GB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4"/>
              </a:rPr>
              <a:t>https://www.forbes.com/sites/biancabarratt/2019/01/30/how-to-write-a-to-do-list-that-youll-actually-stick-to/?sh=2ee76f3b279e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. (slide 10)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S, S., Says, K., Kuldeep, says, M., Muqraz, says, N., Nomin, Says, X., Xorlali, says, P. J., Jutt, P., says, L. A., &amp;amp; Amaefule, L. (2018, January 5). Difference between data and information (with comparison chart). Key Differences. Retrieved November 3, 2021, from </a:t>
            </a:r>
            <a:r>
              <a:rPr lang="en-GB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5"/>
              </a:rPr>
              <a:t>https://keydifferences.com/difference-between-data-and-information.html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. (slide 11)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Design, M. (n.d.). Lessons learned, education concept. Lessons Learned Education Concept Stock Photo (Edit Now) 527739034. Retrieved November 3, 2021, from </a:t>
            </a:r>
            <a:r>
              <a:rPr lang="en-GB" sz="1200" u="sng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  <a:hlinkClick r:id="rId6"/>
              </a:rPr>
              <a:t>https://www.shutterstock.com/image-photo/lessons-learned-education-concept-527739034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. (slide 13)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/>
        </p:nvSpPr>
        <p:spPr>
          <a:xfrm>
            <a:off x="879175" y="383250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413533"/>
                </a:solidFill>
                <a:latin typeface="Pacifico"/>
                <a:ea typeface="Pacifico"/>
                <a:cs typeface="Pacifico"/>
                <a:sym typeface="Pacifico"/>
              </a:rPr>
              <a:t> Lesson References</a:t>
            </a:r>
            <a:endParaRPr sz="4000">
              <a:solidFill>
                <a:srgbClr val="41353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67" name="Google Shape;467;p51"/>
          <p:cNvSpPr txBox="1"/>
          <p:nvPr/>
        </p:nvSpPr>
        <p:spPr>
          <a:xfrm>
            <a:off x="903250" y="1078875"/>
            <a:ext cx="77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983425" y="1152600"/>
            <a:ext cx="734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9" name="Google Shape;469;p51"/>
          <p:cNvSpPr txBox="1"/>
          <p:nvPr/>
        </p:nvSpPr>
        <p:spPr>
          <a:xfrm>
            <a:off x="983425" y="1152600"/>
            <a:ext cx="77529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tamaran"/>
                <a:ea typeface="Catamaran"/>
                <a:cs typeface="Catamaran"/>
                <a:sym typeface="Catamaran"/>
              </a:rPr>
              <a:t>Theme 1: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Emotion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-Focused Coping (Week 8: Wellbeing - Understanding Stress and Fostering Self Care)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Meaning-Focused Coping (Week 8: Wellbeing - Understanding Stress and Fostering Self Care)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tamaran"/>
                <a:ea typeface="Catamaran"/>
                <a:cs typeface="Catamaran"/>
                <a:sym typeface="Catamaran"/>
              </a:rPr>
              <a:t>Theme 2: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Learnt Optimism: Explanatory Style 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 (Week 11: Wellbeing - Aspiring Personal Growth and Self-Actualisation)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Autonomous Extrinsic Motivation 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 (Week 11: Wellbeing - Aspiring Personal Growth and Self-Actualisation)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</a:pPr>
            <a:r>
              <a:rPr lang="en-GB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Grit for Excellence 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 (Week 11: Wellbeing - Aspiring Personal Growth and Self-Actualisation)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tamaran"/>
                <a:ea typeface="Catamaran"/>
                <a:cs typeface="Catamaran"/>
                <a:sym typeface="Catamaran"/>
              </a:rPr>
              <a:t>Theme 3: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Intrinsic motivation (Week 11: Wellbeing - Aspiring Personal Growth and Self-Actualisation)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Personal growth (Week 8: Wellbeing - Understanding Stress and Fostering Self Care)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PERMA Model : cultivate Positive Relationships 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(Week 11: Wellbeing - Aspiring Personal Growth and Self-Actualisation)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tamaran"/>
                <a:ea typeface="Catamaran"/>
                <a:cs typeface="Catamaran"/>
                <a:sym typeface="Catamaran"/>
              </a:rPr>
              <a:t>Theme 4: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Cultivating Wisdom (Week 12: Wellbeing - Cultivating Wisdom and Creativity for a Thriving Life)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Problem-Focused Coping 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(Week 8: Wellbeing - Understanding Stress and Fostering Self Care)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tamaran"/>
                <a:ea typeface="Catamaran"/>
                <a:cs typeface="Catamaran"/>
                <a:sym typeface="Catamaran"/>
              </a:rPr>
              <a:t>Theme 5: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Value Based Goal (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Gratitude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)</a:t>
            </a:r>
            <a:r>
              <a:rPr lang="en-GB" sz="1200">
                <a:latin typeface="Catamaran"/>
                <a:ea typeface="Catamaran"/>
                <a:cs typeface="Catamaran"/>
                <a:sym typeface="Catamaran"/>
              </a:rPr>
              <a:t> (Week 11: Wellbeing - Aspiring Personal Growth and Self-Actualisation)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6"/>
          <p:cNvPicPr preferRelativeResize="0"/>
          <p:nvPr/>
        </p:nvPicPr>
        <p:blipFill rotWithShape="1">
          <a:blip r:embed="rId3">
            <a:alphaModFix/>
          </a:blip>
          <a:srcRect b="41074" l="9140" r="0" t="29946"/>
          <a:stretch/>
        </p:blipFill>
        <p:spPr>
          <a:xfrm>
            <a:off x="1249250" y="1382238"/>
            <a:ext cx="3737877" cy="13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 txBox="1"/>
          <p:nvPr/>
        </p:nvSpPr>
        <p:spPr>
          <a:xfrm>
            <a:off x="879175" y="383250"/>
            <a:ext cx="755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413533"/>
                </a:solidFill>
                <a:latin typeface="Satisfy"/>
                <a:ea typeface="Satisfy"/>
                <a:cs typeface="Satisfy"/>
                <a:sym typeface="Satisfy"/>
              </a:rPr>
              <a:t>Table of Contents</a:t>
            </a:r>
            <a:endParaRPr sz="4000">
              <a:solidFill>
                <a:srgbClr val="413533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 flipH="1">
            <a:off x="1725250" y="1724600"/>
            <a:ext cx="8622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413533"/>
                </a:solidFill>
                <a:latin typeface="Sacramento"/>
                <a:ea typeface="Sacramento"/>
                <a:cs typeface="Sacramento"/>
                <a:sym typeface="Sacramento"/>
              </a:rPr>
              <a:t>01</a:t>
            </a:r>
            <a:endParaRPr b="1" sz="3300">
              <a:solidFill>
                <a:srgbClr val="413533"/>
              </a:solidFill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2536863" y="2102325"/>
            <a:ext cx="2244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Summary of interviewee’s life challenge</a:t>
            </a:r>
            <a:endParaRPr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2536875" y="1562025"/>
            <a:ext cx="2244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413533"/>
                </a:solidFill>
                <a:latin typeface="Satisfy"/>
                <a:ea typeface="Satisfy"/>
                <a:cs typeface="Satisfy"/>
                <a:sym typeface="Satisfy"/>
              </a:rPr>
              <a:t>Background</a:t>
            </a:r>
            <a:r>
              <a:rPr lang="en-GB" sz="2700">
                <a:solidFill>
                  <a:srgbClr val="413533"/>
                </a:solidFill>
                <a:latin typeface="Satisfy"/>
                <a:ea typeface="Satisfy"/>
                <a:cs typeface="Satisfy"/>
                <a:sym typeface="Satisfy"/>
              </a:rPr>
              <a:t> </a:t>
            </a:r>
            <a:endParaRPr sz="2700">
              <a:solidFill>
                <a:srgbClr val="413533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333" name="Google Shape;333;p36"/>
          <p:cNvPicPr preferRelativeResize="0"/>
          <p:nvPr/>
        </p:nvPicPr>
        <p:blipFill rotWithShape="1">
          <a:blip r:embed="rId4">
            <a:alphaModFix/>
          </a:blip>
          <a:srcRect b="12968" l="10384" r="5390" t="15424"/>
          <a:stretch/>
        </p:blipFill>
        <p:spPr>
          <a:xfrm>
            <a:off x="1260175" y="2854438"/>
            <a:ext cx="3812849" cy="14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 rotWithShape="1">
          <a:blip r:embed="rId5">
            <a:alphaModFix/>
          </a:blip>
          <a:srcRect b="32684" l="4056" r="-1569" t="32684"/>
          <a:stretch/>
        </p:blipFill>
        <p:spPr>
          <a:xfrm>
            <a:off x="4724400" y="2102325"/>
            <a:ext cx="3737874" cy="132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/>
          <p:nvPr/>
        </p:nvSpPr>
        <p:spPr>
          <a:xfrm flipH="1">
            <a:off x="1572850" y="3216188"/>
            <a:ext cx="8622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413533"/>
                </a:solidFill>
                <a:latin typeface="Sacramento"/>
                <a:ea typeface="Sacramento"/>
                <a:cs typeface="Sacramento"/>
                <a:sym typeface="Sacramento"/>
              </a:rPr>
              <a:t>02</a:t>
            </a:r>
            <a:endParaRPr b="1" sz="3300">
              <a:solidFill>
                <a:srgbClr val="413533"/>
              </a:solidFill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 flipH="1">
            <a:off x="4983375" y="2215913"/>
            <a:ext cx="8622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413533"/>
                </a:solidFill>
                <a:latin typeface="Sacramento"/>
                <a:ea typeface="Sacramento"/>
                <a:cs typeface="Sacramento"/>
                <a:sym typeface="Sacramento"/>
              </a:rPr>
              <a:t>03</a:t>
            </a:r>
            <a:endParaRPr b="1" sz="3300">
              <a:solidFill>
                <a:srgbClr val="413533"/>
              </a:solidFill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2435050" y="3122925"/>
            <a:ext cx="25785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413533"/>
                </a:solidFill>
                <a:latin typeface="Satisfy"/>
                <a:ea typeface="Satisfy"/>
                <a:cs typeface="Satisfy"/>
                <a:sym typeface="Satisfy"/>
              </a:rPr>
              <a:t>Analyzing  5 themes</a:t>
            </a:r>
            <a:endParaRPr sz="2700">
              <a:solidFill>
                <a:srgbClr val="413533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2260688" y="3670100"/>
            <a:ext cx="2244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13533"/>
              </a:buClr>
              <a:buSzPts val="1400"/>
              <a:buFont typeface="Catamaran"/>
              <a:buAutoNum type="arabicParenR"/>
            </a:pPr>
            <a:r>
              <a:rPr lang="en-GB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What he has </a:t>
            </a:r>
            <a:r>
              <a:rPr lang="en-GB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learnt</a:t>
            </a:r>
            <a:endParaRPr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13533"/>
              </a:buClr>
              <a:buSzPts val="1400"/>
              <a:buFont typeface="Catamaran"/>
              <a:buAutoNum type="arabicParenR"/>
            </a:pPr>
            <a:r>
              <a:rPr lang="en-GB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Sources of resilience</a:t>
            </a:r>
            <a:endParaRPr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5965600" y="2401625"/>
            <a:ext cx="25785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413533"/>
                </a:solidFill>
                <a:latin typeface="Satisfy"/>
                <a:ea typeface="Satisfy"/>
                <a:cs typeface="Satisfy"/>
                <a:sym typeface="Satisfy"/>
              </a:rPr>
              <a:t>What our group has learned?</a:t>
            </a:r>
            <a:endParaRPr sz="2700">
              <a:solidFill>
                <a:srgbClr val="413533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5965588" y="3012225"/>
            <a:ext cx="2244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13533"/>
                </a:solidFill>
                <a:latin typeface="Catamaran"/>
                <a:ea typeface="Catamaran"/>
                <a:cs typeface="Catamaran"/>
                <a:sym typeface="Catamaran"/>
              </a:rPr>
              <a:t>On enhancing personal growth in face of obstacles </a:t>
            </a:r>
            <a:endParaRPr>
              <a:solidFill>
                <a:srgbClr val="41353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5794275" y="1562025"/>
            <a:ext cx="25785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413533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atisfy"/>
                <a:ea typeface="Satisfy"/>
                <a:cs typeface="Satisfy"/>
                <a:sym typeface="Satisfy"/>
              </a:rPr>
              <a:t>Background Information</a:t>
            </a:r>
            <a:endParaRPr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47" name="Google Shape;347;p37"/>
          <p:cNvSpPr txBox="1"/>
          <p:nvPr>
            <p:ph idx="1" type="body"/>
          </p:nvPr>
        </p:nvSpPr>
        <p:spPr>
          <a:xfrm>
            <a:off x="577225" y="1198150"/>
            <a:ext cx="8154600" cy="33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Interviewee’s r</a:t>
            </a:r>
            <a:r>
              <a:rPr lang="en-GB" sz="1800"/>
              <a:t>ole model committed suicide (his eldest cousin), when he was 19.</a:t>
            </a:r>
            <a:endParaRPr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Strives to be as successful as his cousin, who has everything planned out and under control.</a:t>
            </a:r>
            <a:endParaRPr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Sudden loss of a support was a shock to him.</a:t>
            </a:r>
            <a:endParaRPr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Changed from a bubbly to a very introverted person.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2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Theme 1: Challenges and Adversities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53" name="Google Shape;353;p38"/>
          <p:cNvSpPr txBox="1"/>
          <p:nvPr>
            <p:ph idx="1" type="body"/>
          </p:nvPr>
        </p:nvSpPr>
        <p:spPr>
          <a:xfrm>
            <a:off x="796650" y="859950"/>
            <a:ext cx="7550700" cy="4107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If you were to think back on your experience thus far, would you have reacted the same way, or differently, and why?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54" name="Google Shape;354;p38"/>
          <p:cNvSpPr/>
          <p:nvPr/>
        </p:nvSpPr>
        <p:spPr>
          <a:xfrm>
            <a:off x="879175" y="2243550"/>
            <a:ext cx="3806400" cy="134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 think even if I wanted to do something about it, I would still most likely kept quiet. I probably would be reserved about it and hopefully let it pass during this period.</a:t>
            </a:r>
            <a:r>
              <a:rPr b="1" lang="en-GB" sz="16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b="1" sz="16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355" name="Google Shape;355;p38"/>
          <p:cNvSpPr txBox="1"/>
          <p:nvPr>
            <p:ph idx="1" type="body"/>
          </p:nvPr>
        </p:nvSpPr>
        <p:spPr>
          <a:xfrm>
            <a:off x="4746425" y="1405975"/>
            <a:ext cx="3832800" cy="28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Through this challenge: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He used emotion-focused coping:</a:t>
            </a:r>
            <a:endParaRPr sz="1600"/>
          </a:p>
          <a:p>
            <a:pPr indent="-292100" lvl="1" marL="809999" rtl="0" algn="just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Disengaging emotionally and mentally from family members.</a:t>
            </a:r>
            <a:endParaRPr sz="1600"/>
          </a:p>
        </p:txBody>
      </p:sp>
      <p:sp>
        <p:nvSpPr>
          <p:cNvPr id="356" name="Google Shape;356;p38"/>
          <p:cNvSpPr/>
          <p:nvPr/>
        </p:nvSpPr>
        <p:spPr>
          <a:xfrm>
            <a:off x="879175" y="1540475"/>
            <a:ext cx="3806400" cy="569400"/>
          </a:xfrm>
          <a:prstGeom prst="rect">
            <a:avLst/>
          </a:prstGeom>
          <a:solidFill>
            <a:srgbClr val="F8CCBC">
              <a:alpha val="45250"/>
            </a:srgbClr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600">
                <a:latin typeface="Catamaran"/>
                <a:ea typeface="Catamaran"/>
                <a:cs typeface="Catamaran"/>
                <a:sym typeface="Catamaran"/>
              </a:rPr>
              <a:t>Parents are also in the mourning stage and nobody wants to talk about it.</a:t>
            </a:r>
            <a:r>
              <a:rPr lang="en-GB" sz="1600"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b="1" sz="21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357" name="Google Shape;357;p38"/>
          <p:cNvPicPr preferRelativeResize="0"/>
          <p:nvPr/>
        </p:nvPicPr>
        <p:blipFill rotWithShape="1">
          <a:blip r:embed="rId3">
            <a:alphaModFix/>
          </a:blip>
          <a:srcRect b="7783" l="0" r="0" t="0"/>
          <a:stretch/>
        </p:blipFill>
        <p:spPr>
          <a:xfrm>
            <a:off x="5369300" y="3314450"/>
            <a:ext cx="2587050" cy="13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87917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Theme 1: Challenges and Adversities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63" name="Google Shape;363;p39"/>
          <p:cNvSpPr txBox="1"/>
          <p:nvPr>
            <p:ph idx="1" type="body"/>
          </p:nvPr>
        </p:nvSpPr>
        <p:spPr>
          <a:xfrm>
            <a:off x="796650" y="859950"/>
            <a:ext cx="7550700" cy="699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If you were to think back on your experience thus far, would you have reacted the same way, or differently, and why?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4" name="Google Shape;364;p39"/>
          <p:cNvSpPr txBox="1"/>
          <p:nvPr>
            <p:ph idx="1" type="body"/>
          </p:nvPr>
        </p:nvSpPr>
        <p:spPr>
          <a:xfrm>
            <a:off x="4603050" y="1282600"/>
            <a:ext cx="4269600" cy="22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Through this challenge: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He used </a:t>
            </a:r>
            <a:r>
              <a:rPr lang="en-GB" sz="1700"/>
              <a:t>meaning-focused coping: </a:t>
            </a:r>
            <a:endParaRPr sz="1700"/>
          </a:p>
          <a:p>
            <a:pPr indent="-187325" lvl="1" marL="630000" rtl="0" algn="just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Such cases may be inevitable in real life and have to accept that.</a:t>
            </a:r>
            <a:endParaRPr sz="1600"/>
          </a:p>
          <a:p>
            <a:pPr indent="-187325" lvl="1" marL="630000" rtl="0" algn="just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Genuine concern became an </a:t>
            </a:r>
            <a:r>
              <a:rPr lang="en-GB" sz="1600"/>
              <a:t>important value for him and his family.</a:t>
            </a:r>
            <a:endParaRPr sz="1600"/>
          </a:p>
        </p:txBody>
      </p:sp>
      <p:sp>
        <p:nvSpPr>
          <p:cNvPr id="365" name="Google Shape;365;p39"/>
          <p:cNvSpPr/>
          <p:nvPr/>
        </p:nvSpPr>
        <p:spPr>
          <a:xfrm>
            <a:off x="796650" y="1562300"/>
            <a:ext cx="3806400" cy="1288800"/>
          </a:xfrm>
          <a:prstGeom prst="rect">
            <a:avLst/>
          </a:prstGeom>
          <a:solidFill>
            <a:srgbClr val="F8CCBC">
              <a:alpha val="45250"/>
            </a:srgbClr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Now that I’m older, my family members, relatives and I are more open to talk about it so as to make sure such a case doesn’t happen again.</a:t>
            </a: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sz="1700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 b="6959" l="0" r="0" t="0"/>
          <a:stretch/>
        </p:blipFill>
        <p:spPr>
          <a:xfrm>
            <a:off x="5456025" y="3493900"/>
            <a:ext cx="2756649" cy="1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/>
          <p:nvPr/>
        </p:nvSpPr>
        <p:spPr>
          <a:xfrm>
            <a:off x="796650" y="2984100"/>
            <a:ext cx="3806400" cy="1288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Before: </a:t>
            </a:r>
            <a:r>
              <a:rPr b="1"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 my opinion, he (cousin) did not feel any love. Although people are asking questions, they may not be genuinely concerned about your life and how you are doing.</a:t>
            </a: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sz="1700"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/>
          <p:nvPr>
            <p:ph type="title"/>
          </p:nvPr>
        </p:nvSpPr>
        <p:spPr>
          <a:xfrm>
            <a:off x="1733775" y="288975"/>
            <a:ext cx="6333900" cy="5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Theme 2: Coping S</a:t>
            </a: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tyle</a:t>
            </a: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 and Support System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73" name="Google Shape;373;p40"/>
          <p:cNvSpPr txBox="1"/>
          <p:nvPr>
            <p:ph idx="1" type="body"/>
          </p:nvPr>
        </p:nvSpPr>
        <p:spPr>
          <a:xfrm>
            <a:off x="972500" y="1057800"/>
            <a:ext cx="76314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In the face of the adversities you described, what are some things you did (or some things that you said to yourself) to motivate you to not give up?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74" name="Google Shape;374;p40"/>
          <p:cNvSpPr/>
          <p:nvPr/>
        </p:nvSpPr>
        <p:spPr>
          <a:xfrm>
            <a:off x="937600" y="1794050"/>
            <a:ext cx="3689100" cy="1177200"/>
          </a:xfrm>
          <a:prstGeom prst="rect">
            <a:avLst/>
          </a:prstGeom>
          <a:solidFill>
            <a:srgbClr val="F8CCBC">
              <a:alpha val="45250"/>
            </a:srgbClr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 just kept quiet and hope that things will just go away. It is just a matter of time.</a:t>
            </a: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b="1" sz="17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275" y="3130613"/>
            <a:ext cx="3067050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 txBox="1"/>
          <p:nvPr/>
        </p:nvSpPr>
        <p:spPr>
          <a:xfrm>
            <a:off x="4805675" y="1794050"/>
            <a:ext cx="3923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Through this challenge:</a:t>
            </a:r>
            <a:endParaRPr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tamaran"/>
              <a:buChar char="●"/>
            </a:pP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Learnt Optimism: Explanatory Style.</a:t>
            </a:r>
            <a:endParaRPr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298450" lvl="1" marL="80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tamaran"/>
              <a:buChar char="○"/>
            </a:pP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Permanence.</a:t>
            </a:r>
            <a:endParaRPr sz="17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2" marL="117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Accepting this outcome that cannot be changed.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2" marL="117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tamaran"/>
              <a:buChar char="■"/>
            </a:pPr>
            <a:r>
              <a:rPr lang="en-GB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Aims to look ahead and get over it as time pass.</a:t>
            </a:r>
            <a:endParaRPr sz="1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>
            <p:ph type="title"/>
          </p:nvPr>
        </p:nvSpPr>
        <p:spPr>
          <a:xfrm>
            <a:off x="1733775" y="288975"/>
            <a:ext cx="6333900" cy="5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Theme 2: Coping Style and Support System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972500" y="1057800"/>
            <a:ext cx="76314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In the face of the adversities you described, what are some things you did (or some things that you said to yourself) to motivate you to not give up?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83" name="Google Shape;383;p41"/>
          <p:cNvSpPr txBox="1"/>
          <p:nvPr>
            <p:ph idx="1" type="body"/>
          </p:nvPr>
        </p:nvSpPr>
        <p:spPr>
          <a:xfrm>
            <a:off x="4791375" y="1712900"/>
            <a:ext cx="3832800" cy="18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Through this challenge: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Driven by Autonomous Extrinsic Motivation.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Grit for Excellence.</a:t>
            </a:r>
            <a:endParaRPr sz="1700"/>
          </a:p>
        </p:txBody>
      </p:sp>
      <p:sp>
        <p:nvSpPr>
          <p:cNvPr id="384" name="Google Shape;384;p41"/>
          <p:cNvSpPr/>
          <p:nvPr/>
        </p:nvSpPr>
        <p:spPr>
          <a:xfrm>
            <a:off x="972500" y="1937550"/>
            <a:ext cx="3628500" cy="162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He  is already gone and is no longer the naval officer that ot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</a:t>
            </a:r>
            <a:r>
              <a:rPr lang="en-GB" sz="17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ers can look up to. Since I’m already in the same career, maybe I can replace him and be the proud naval officer in the family.</a:t>
            </a: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b="1" sz="17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385" name="Google Shape;385;p41"/>
          <p:cNvPicPr preferRelativeResize="0"/>
          <p:nvPr/>
        </p:nvPicPr>
        <p:blipFill rotWithShape="1">
          <a:blip r:embed="rId3">
            <a:alphaModFix/>
          </a:blip>
          <a:srcRect b="21672" l="0" r="0" t="12572"/>
          <a:stretch/>
        </p:blipFill>
        <p:spPr>
          <a:xfrm>
            <a:off x="5396750" y="3672375"/>
            <a:ext cx="2417449" cy="97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896300" y="881250"/>
            <a:ext cx="76314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What are the characteristics or strengths that you have which helped you rise above your circumstances?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1" name="Google Shape;391;p42"/>
          <p:cNvSpPr txBox="1"/>
          <p:nvPr>
            <p:ph type="title"/>
          </p:nvPr>
        </p:nvSpPr>
        <p:spPr>
          <a:xfrm>
            <a:off x="1683500" y="270575"/>
            <a:ext cx="66849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Theme 3: The values, strengths, and resilience 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2" name="Google Shape;392;p42"/>
          <p:cNvSpPr txBox="1"/>
          <p:nvPr>
            <p:ph idx="1" type="body"/>
          </p:nvPr>
        </p:nvSpPr>
        <p:spPr>
          <a:xfrm>
            <a:off x="4716925" y="1461525"/>
            <a:ext cx="39825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Through this challenge: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Driven by intrinsic motivation.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Ability to treat it as a lesson and learn from it.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Accepting both positive and negative emotions.</a:t>
            </a:r>
            <a:endParaRPr sz="1700"/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Personal growth.</a:t>
            </a:r>
            <a:endParaRPr sz="1700"/>
          </a:p>
          <a:p>
            <a:pPr indent="-336550" lvl="0" marL="457200" rtl="0" algn="just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Self-Compassion is associated to </a:t>
            </a:r>
            <a:r>
              <a:rPr lang="en-GB" sz="1700"/>
              <a:t>intrinsic</a:t>
            </a:r>
            <a:r>
              <a:rPr lang="en-GB" sz="1700"/>
              <a:t> motivation and personal growth.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93" name="Google Shape;393;p42"/>
          <p:cNvSpPr/>
          <p:nvPr/>
        </p:nvSpPr>
        <p:spPr>
          <a:xfrm>
            <a:off x="970650" y="1552675"/>
            <a:ext cx="3673800" cy="475200"/>
          </a:xfrm>
          <a:prstGeom prst="rect">
            <a:avLst/>
          </a:prstGeom>
          <a:solidFill>
            <a:srgbClr val="F8CCBC">
              <a:alpha val="45250"/>
            </a:srgbClr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am very determined to succeed in life.</a:t>
            </a: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sz="17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970650" y="2151601"/>
            <a:ext cx="3673800" cy="1363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lesson gave me a broader view of life, that life is actually very fragile. It makes me question whether my own success is more important than my family.</a:t>
            </a: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sz="17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395" name="Google Shape;395;p42"/>
          <p:cNvPicPr preferRelativeResize="0"/>
          <p:nvPr/>
        </p:nvPicPr>
        <p:blipFill rotWithShape="1">
          <a:blip r:embed="rId3">
            <a:alphaModFix/>
          </a:blip>
          <a:srcRect b="21023" l="0" r="0" t="0"/>
          <a:stretch/>
        </p:blipFill>
        <p:spPr>
          <a:xfrm>
            <a:off x="1381200" y="3639125"/>
            <a:ext cx="2852701" cy="126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idx="1" type="body"/>
          </p:nvPr>
        </p:nvSpPr>
        <p:spPr>
          <a:xfrm>
            <a:off x="896300" y="881250"/>
            <a:ext cx="76314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What are the characteristics or strengths that you have which helped you rise above your circumstances?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1" name="Google Shape;401;p43"/>
          <p:cNvSpPr txBox="1"/>
          <p:nvPr>
            <p:ph type="title"/>
          </p:nvPr>
        </p:nvSpPr>
        <p:spPr>
          <a:xfrm>
            <a:off x="1683500" y="270575"/>
            <a:ext cx="66849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Satisfy"/>
                <a:ea typeface="Satisfy"/>
                <a:cs typeface="Satisfy"/>
                <a:sym typeface="Satisfy"/>
              </a:rPr>
              <a:t>Theme 3: The values, strengths, and resilience </a:t>
            </a:r>
            <a:endParaRPr sz="3000">
              <a:latin typeface="Satisfy"/>
              <a:ea typeface="Satisfy"/>
              <a:cs typeface="Satisfy"/>
              <a:sym typeface="Satisf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2" name="Google Shape;402;p43"/>
          <p:cNvSpPr txBox="1"/>
          <p:nvPr>
            <p:ph idx="1" type="body"/>
          </p:nvPr>
        </p:nvSpPr>
        <p:spPr>
          <a:xfrm>
            <a:off x="4742950" y="1552675"/>
            <a:ext cx="42582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Through this challenge: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Used PERMA Model:</a:t>
            </a:r>
            <a:endParaRPr sz="16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Spending more time with family.</a:t>
            </a:r>
            <a:endParaRPr sz="16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Treasure their time together more.</a:t>
            </a:r>
            <a:endParaRPr sz="1600"/>
          </a:p>
        </p:txBody>
      </p:sp>
      <p:sp>
        <p:nvSpPr>
          <p:cNvPr id="403" name="Google Shape;403;p43"/>
          <p:cNvSpPr/>
          <p:nvPr/>
        </p:nvSpPr>
        <p:spPr>
          <a:xfrm>
            <a:off x="896300" y="1679225"/>
            <a:ext cx="3673800" cy="1225800"/>
          </a:xfrm>
          <a:prstGeom prst="rect">
            <a:avLst/>
          </a:prstGeom>
          <a:solidFill>
            <a:srgbClr val="F8CCBC">
              <a:alpha val="45250"/>
            </a:srgbClr>
          </a:solidFill>
          <a:ln cap="flat" cmpd="sng" w="9525">
            <a:solidFill>
              <a:srgbClr val="F8CC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uckiest Guy"/>
                <a:ea typeface="Luckiest Guy"/>
                <a:cs typeface="Luckiest Guy"/>
                <a:sym typeface="Luckiest Guy"/>
              </a:rPr>
              <a:t>“</a:t>
            </a: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ow, I place more importance in my family. When they need help, I will help them and try to connect with them. I think this is my strength. </a:t>
            </a:r>
            <a:r>
              <a:rPr lang="en-GB" sz="1700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”</a:t>
            </a:r>
            <a:endParaRPr sz="17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31012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atercolor Book Slideshow for Business by Slidesgo">
  <a:themeElements>
    <a:clrScheme name="Simple Light">
      <a:dk1>
        <a:srgbClr val="413533"/>
      </a:dk1>
      <a:lt1>
        <a:srgbClr val="BC9387"/>
      </a:lt1>
      <a:dk2>
        <a:srgbClr val="F8CCBC"/>
      </a:dk2>
      <a:lt2>
        <a:srgbClr val="FFD6CE"/>
      </a:lt2>
      <a:accent1>
        <a:srgbClr val="F1C5CF"/>
      </a:accent1>
      <a:accent2>
        <a:srgbClr val="FF938F"/>
      </a:accent2>
      <a:accent3>
        <a:srgbClr val="B7D7D6"/>
      </a:accent3>
      <a:accent4>
        <a:srgbClr val="8DB8AB"/>
      </a:accent4>
      <a:accent5>
        <a:srgbClr val="A2CCD1"/>
      </a:accent5>
      <a:accent6>
        <a:srgbClr val="FFFFFF"/>
      </a:accent6>
      <a:hlink>
        <a:srgbClr val="4F49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